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64" r:id="rId2"/>
    <p:sldId id="362" r:id="rId3"/>
    <p:sldId id="363" r:id="rId4"/>
    <p:sldId id="364" r:id="rId5"/>
    <p:sldId id="367" r:id="rId6"/>
    <p:sldId id="368" r:id="rId7"/>
    <p:sldId id="369" r:id="rId8"/>
    <p:sldId id="370" r:id="rId9"/>
    <p:sldId id="376" r:id="rId10"/>
    <p:sldId id="373" r:id="rId11"/>
    <p:sldId id="374" r:id="rId12"/>
    <p:sldId id="375" r:id="rId13"/>
    <p:sldId id="361" r:id="rId14"/>
    <p:sldId id="377" r:id="rId15"/>
    <p:sldId id="378" r:id="rId16"/>
    <p:sldId id="379" r:id="rId17"/>
    <p:sldId id="380" r:id="rId1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2DB"/>
    <a:srgbClr val="F79600"/>
    <a:srgbClr val="005DA2"/>
    <a:srgbClr val="0F1836"/>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48" autoAdjust="0"/>
    <p:restoredTop sz="99881" autoAdjust="0"/>
  </p:normalViewPr>
  <p:slideViewPr>
    <p:cSldViewPr>
      <p:cViewPr>
        <p:scale>
          <a:sx n="100" d="100"/>
          <a:sy n="100" d="100"/>
        </p:scale>
        <p:origin x="-2328" y="-93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65"/>
        <p:guide pos="213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2018/2/7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705476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2018/2/7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3227662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t>‹#›</a:t>
            </a:fld>
            <a:r>
              <a:rPr lang="zh-CN" altLang="en-US" sz="1800" b="0" dirty="0" smtClean="0">
                <a:solidFill>
                  <a:schemeClr val="accent1"/>
                </a:solidFill>
                <a:latin typeface="微软雅黑 Light" panose="020B0502040204020203" pitchFamily="34" charset="-122"/>
                <a:ea typeface="微软雅黑 Light" panose="020B0502040204020203" pitchFamily="34" charset="-122"/>
              </a:rPr>
              <a:t> </a:t>
            </a:r>
            <a:endParaRPr lang="zh-CN" altLang="en-US" sz="1800" b="0" dirty="0">
              <a:solidFill>
                <a:schemeClr val="accent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2018/2/7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9.w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hyperlink" Target="https://www.euroncap.com/zh" TargetMode="External"/><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hyperlink" Target="http://www.c-ncap.org/" TargetMode="External"/><Relationship Id="rId4" Type="http://schemas.openxmlformats.org/officeDocument/2006/relationships/image" Target="../media/image39.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www.cadillac.com/ownership/vehicle-technology/super-cruis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p.weixin.qq.com/s/hB7AC3MMVWyixRrb9mzul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smtClean="0">
                <a:solidFill>
                  <a:schemeClr val="accent1"/>
                </a:solidFill>
                <a:latin typeface="微软雅黑" panose="020B0503020204020204" pitchFamily="34" charset="-122"/>
                <a:ea typeface="微软雅黑" panose="020B0503020204020204" pitchFamily="34" charset="-122"/>
              </a:rPr>
              <a:t>目录</a:t>
            </a:r>
            <a:r>
              <a:rPr lang="en-US" altLang="zh-CN" b="1" dirty="0" smtClean="0">
                <a:solidFill>
                  <a:schemeClr val="accent1"/>
                </a:solidFill>
                <a:latin typeface="微软雅黑" panose="020B0503020204020204" pitchFamily="34" charset="-122"/>
                <a:ea typeface="微软雅黑" panose="020B0503020204020204" pitchFamily="34" charset="-122"/>
              </a:rPr>
              <a:t>/</a:t>
            </a:r>
            <a:r>
              <a:rPr lang="en-US" altLang="zh-CN" sz="1800" b="1" dirty="0" smtClean="0">
                <a:solidFill>
                  <a:schemeClr val="accent1"/>
                </a:solidFill>
                <a:latin typeface="微软雅黑" panose="020B0503020204020204" pitchFamily="34" charset="-122"/>
                <a:ea typeface="微软雅黑" panose="020B0503020204020204" pitchFamily="34" charset="-122"/>
              </a:rPr>
              <a:t>Contents</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339753" y="1131590"/>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48" name="组合 47"/>
          <p:cNvGrpSpPr/>
          <p:nvPr/>
        </p:nvGrpSpPr>
        <p:grpSpPr>
          <a:xfrm>
            <a:off x="2339753" y="1707547"/>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51" name="组合 50"/>
          <p:cNvGrpSpPr/>
          <p:nvPr/>
        </p:nvGrpSpPr>
        <p:grpSpPr>
          <a:xfrm>
            <a:off x="2339753" y="2984634"/>
            <a:ext cx="894259" cy="523220"/>
            <a:chOff x="2215144" y="3018134"/>
            <a:chExt cx="1244730" cy="959255"/>
          </a:xfrm>
        </p:grpSpPr>
        <p:sp>
          <p:nvSpPr>
            <p:cNvPr id="52" name="平行四边形 51"/>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959255"/>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54" name="组合 53"/>
          <p:cNvGrpSpPr/>
          <p:nvPr/>
        </p:nvGrpSpPr>
        <p:grpSpPr>
          <a:xfrm>
            <a:off x="2339753" y="3651870"/>
            <a:ext cx="894259" cy="523220"/>
            <a:chOff x="2215144" y="4047039"/>
            <a:chExt cx="1244730" cy="959256"/>
          </a:xfrm>
        </p:grpSpPr>
        <p:sp>
          <p:nvSpPr>
            <p:cNvPr id="55" name="平行四边形 54"/>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6" name="文本框 12"/>
            <p:cNvSpPr txBox="1"/>
            <p:nvPr/>
          </p:nvSpPr>
          <p:spPr>
            <a:xfrm>
              <a:off x="2393075" y="4047039"/>
              <a:ext cx="1066799" cy="959256"/>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3019006" y="1144901"/>
            <a:ext cx="3857250" cy="459690"/>
            <a:chOff x="4315150" y="953426"/>
            <a:chExt cx="3857250" cy="540057"/>
          </a:xfrm>
        </p:grpSpPr>
        <p:sp>
          <p:nvSpPr>
            <p:cNvPr id="61" name="矩形 60"/>
            <p:cNvSpPr/>
            <p:nvPr/>
          </p:nvSpPr>
          <p:spPr>
            <a:xfrm>
              <a:off x="4644008" y="1036090"/>
              <a:ext cx="2827147" cy="405833"/>
            </a:xfrm>
            <a:prstGeom prst="rect">
              <a:avLst/>
            </a:prstGeom>
            <a:ln w="158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Tesla Auto Pilot</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3" name="组合 62"/>
          <p:cNvGrpSpPr/>
          <p:nvPr/>
        </p:nvGrpSpPr>
        <p:grpSpPr>
          <a:xfrm>
            <a:off x="3019006" y="1735397"/>
            <a:ext cx="3857250" cy="459690"/>
            <a:chOff x="4315150" y="1647579"/>
            <a:chExt cx="3857250" cy="540057"/>
          </a:xfrm>
        </p:grpSpPr>
        <p:sp>
          <p:nvSpPr>
            <p:cNvPr id="64" name="矩形 63"/>
            <p:cNvSpPr/>
            <p:nvPr/>
          </p:nvSpPr>
          <p:spPr>
            <a:xfrm>
              <a:off x="4644008" y="1730243"/>
              <a:ext cx="2827147" cy="406783"/>
            </a:xfrm>
            <a:prstGeom prst="rect">
              <a:avLst/>
            </a:prstGeom>
            <a:ln w="158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Cadillac Super Cruise</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9" name="组合 68"/>
          <p:cNvGrpSpPr/>
          <p:nvPr/>
        </p:nvGrpSpPr>
        <p:grpSpPr>
          <a:xfrm>
            <a:off x="3019006" y="3683686"/>
            <a:ext cx="3857250" cy="459690"/>
            <a:chOff x="4315150" y="3035884"/>
            <a:chExt cx="3857250" cy="540057"/>
          </a:xfrm>
        </p:grpSpPr>
        <p:sp>
          <p:nvSpPr>
            <p:cNvPr id="70" name="矩形 69"/>
            <p:cNvSpPr/>
            <p:nvPr/>
          </p:nvSpPr>
          <p:spPr>
            <a:xfrm>
              <a:off x="4644008" y="3118548"/>
              <a:ext cx="2827147" cy="406783"/>
            </a:xfrm>
            <a:prstGeom prst="rect">
              <a:avLst/>
            </a:prstGeom>
            <a:ln w="158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Volvo Pilot Assist</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平行四边形 70"/>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4" name="组合 33"/>
          <p:cNvGrpSpPr/>
          <p:nvPr/>
        </p:nvGrpSpPr>
        <p:grpSpPr>
          <a:xfrm>
            <a:off x="7956376" y="490833"/>
            <a:ext cx="432048" cy="432834"/>
            <a:chOff x="6084168" y="1274820"/>
            <a:chExt cx="432048" cy="432834"/>
          </a:xfrm>
        </p:grpSpPr>
        <p:sp>
          <p:nvSpPr>
            <p:cNvPr id="3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7" name="组合 36"/>
          <p:cNvGrpSpPr/>
          <p:nvPr/>
        </p:nvGrpSpPr>
        <p:grpSpPr>
          <a:xfrm>
            <a:off x="6660232" y="491226"/>
            <a:ext cx="432048" cy="432048"/>
            <a:chOff x="4788024" y="1275213"/>
            <a:chExt cx="432048" cy="432048"/>
          </a:xfrm>
        </p:grpSpPr>
        <p:sp>
          <p:nvSpPr>
            <p:cNvPr id="3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0" name="组合 39"/>
          <p:cNvGrpSpPr/>
          <p:nvPr/>
        </p:nvGrpSpPr>
        <p:grpSpPr>
          <a:xfrm>
            <a:off x="7308304" y="490833"/>
            <a:ext cx="432833" cy="432834"/>
            <a:chOff x="5436096" y="1274820"/>
            <a:chExt cx="432833" cy="432834"/>
          </a:xfrm>
        </p:grpSpPr>
        <p:sp>
          <p:nvSpPr>
            <p:cNvPr id="4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4" name="组合 43"/>
          <p:cNvGrpSpPr/>
          <p:nvPr/>
        </p:nvGrpSpPr>
        <p:grpSpPr>
          <a:xfrm>
            <a:off x="5364088" y="490833"/>
            <a:ext cx="432833" cy="432834"/>
            <a:chOff x="3491880" y="1274820"/>
            <a:chExt cx="432833" cy="432834"/>
          </a:xfrm>
        </p:grpSpPr>
        <p:sp>
          <p:nvSpPr>
            <p:cNvPr id="75"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6"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77" name="组合 76"/>
          <p:cNvGrpSpPr/>
          <p:nvPr/>
        </p:nvGrpSpPr>
        <p:grpSpPr>
          <a:xfrm>
            <a:off x="6012160" y="490833"/>
            <a:ext cx="432833" cy="432834"/>
            <a:chOff x="4139952" y="1274820"/>
            <a:chExt cx="432833" cy="432834"/>
          </a:xfrm>
        </p:grpSpPr>
        <p:sp>
          <p:nvSpPr>
            <p:cNvPr id="78"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9"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 name="组合 4"/>
          <p:cNvGrpSpPr/>
          <p:nvPr/>
        </p:nvGrpSpPr>
        <p:grpSpPr>
          <a:xfrm>
            <a:off x="3019006" y="3020663"/>
            <a:ext cx="3857250" cy="459690"/>
            <a:chOff x="4315150" y="2341731"/>
            <a:chExt cx="3857250" cy="540057"/>
          </a:xfrm>
        </p:grpSpPr>
        <p:sp>
          <p:nvSpPr>
            <p:cNvPr id="6" name="矩形 5"/>
            <p:cNvSpPr/>
            <p:nvPr/>
          </p:nvSpPr>
          <p:spPr>
            <a:xfrm>
              <a:off x="4644008" y="2424395"/>
              <a:ext cx="2827146" cy="406783"/>
            </a:xfrm>
            <a:prstGeom prst="rect">
              <a:avLst/>
            </a:prstGeom>
            <a:ln w="158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Audi Traffic Jam Pilot</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平行四边形 6"/>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57" name="组合 56"/>
          <p:cNvGrpSpPr/>
          <p:nvPr/>
        </p:nvGrpSpPr>
        <p:grpSpPr>
          <a:xfrm>
            <a:off x="2339753" y="2363701"/>
            <a:ext cx="894259" cy="496081"/>
            <a:chOff x="2215144" y="3018134"/>
            <a:chExt cx="1244730" cy="909499"/>
          </a:xfrm>
        </p:grpSpPr>
        <p:sp>
          <p:nvSpPr>
            <p:cNvPr id="58" name="平行四边形 57"/>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9" name="文本框 11"/>
            <p:cNvSpPr txBox="1"/>
            <p:nvPr/>
          </p:nvSpPr>
          <p:spPr>
            <a:xfrm>
              <a:off x="2393075" y="3018134"/>
              <a:ext cx="1066799" cy="816505"/>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66" name="组合 65"/>
          <p:cNvGrpSpPr/>
          <p:nvPr/>
        </p:nvGrpSpPr>
        <p:grpSpPr>
          <a:xfrm>
            <a:off x="3019006" y="2399730"/>
            <a:ext cx="3857250" cy="459690"/>
            <a:chOff x="4315150" y="2341731"/>
            <a:chExt cx="3857250" cy="540057"/>
          </a:xfrm>
        </p:grpSpPr>
        <p:sp>
          <p:nvSpPr>
            <p:cNvPr id="67" name="矩形 66"/>
            <p:cNvSpPr/>
            <p:nvPr/>
          </p:nvSpPr>
          <p:spPr>
            <a:xfrm>
              <a:off x="4644008" y="2424395"/>
              <a:ext cx="3218257" cy="406783"/>
            </a:xfrm>
            <a:prstGeom prst="rect">
              <a:avLst/>
            </a:prstGeom>
            <a:ln w="158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Mercedes-Benz Drive Pilot</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2" name="组合 71"/>
          <p:cNvGrpSpPr/>
          <p:nvPr/>
        </p:nvGrpSpPr>
        <p:grpSpPr>
          <a:xfrm>
            <a:off x="2339753" y="4280778"/>
            <a:ext cx="894259" cy="523220"/>
            <a:chOff x="2215144" y="4047039"/>
            <a:chExt cx="1244730" cy="959256"/>
          </a:xfrm>
        </p:grpSpPr>
        <p:sp>
          <p:nvSpPr>
            <p:cNvPr id="73" name="平行四边形 72"/>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4" name="文本框 12"/>
            <p:cNvSpPr txBox="1"/>
            <p:nvPr/>
          </p:nvSpPr>
          <p:spPr>
            <a:xfrm>
              <a:off x="2393075" y="4047039"/>
              <a:ext cx="1066799" cy="959256"/>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06</a:t>
              </a:r>
              <a:endParaRPr lang="zh-CN" altLang="en-US" sz="2800" dirty="0">
                <a:solidFill>
                  <a:schemeClr val="bg1"/>
                </a:solidFill>
                <a:latin typeface="Impact" panose="020B0806030902050204" pitchFamily="34" charset="0"/>
              </a:endParaRPr>
            </a:p>
          </p:txBody>
        </p:sp>
      </p:grpSp>
      <p:grpSp>
        <p:nvGrpSpPr>
          <p:cNvPr id="80" name="组合 79"/>
          <p:cNvGrpSpPr/>
          <p:nvPr/>
        </p:nvGrpSpPr>
        <p:grpSpPr>
          <a:xfrm>
            <a:off x="3019006" y="4312594"/>
            <a:ext cx="3857250" cy="459690"/>
            <a:chOff x="4315150" y="3035884"/>
            <a:chExt cx="3857250" cy="540057"/>
          </a:xfrm>
        </p:grpSpPr>
        <p:sp>
          <p:nvSpPr>
            <p:cNvPr id="81" name="矩形 80"/>
            <p:cNvSpPr/>
            <p:nvPr/>
          </p:nvSpPr>
          <p:spPr>
            <a:xfrm>
              <a:off x="4644008" y="3118548"/>
              <a:ext cx="2827147" cy="406783"/>
            </a:xfrm>
            <a:prstGeom prst="rect">
              <a:avLst/>
            </a:prstGeom>
            <a:ln w="158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Nissan Pro Pilot</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平行四边形 81"/>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animEffect transition="in" filter="fade">
                                      <p:cBhvr>
                                        <p:cTn id="17" dur="500"/>
                                        <p:tgtEl>
                                          <p:spTgt spid="44"/>
                                        </p:tgtEl>
                                      </p:cBhvr>
                                    </p:animEffect>
                                  </p:childTnLst>
                                </p:cTn>
                              </p:par>
                              <p:par>
                                <p:cTn id="18" presetID="53" presetClass="entr" presetSubtype="16" fill="hold" nodeType="withEffect">
                                  <p:stCondLst>
                                    <p:cond delay="20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animEffect transition="in" filter="fade">
                                      <p:cBhvr>
                                        <p:cTn id="22" dur="500"/>
                                        <p:tgtEl>
                                          <p:spTgt spid="77"/>
                                        </p:tgtEl>
                                      </p:cBhvr>
                                    </p:animEffect>
                                  </p:childTnLst>
                                </p:cTn>
                              </p:par>
                              <p:par>
                                <p:cTn id="23" presetID="53" presetClass="entr" presetSubtype="16" fill="hold" nodeType="withEffect">
                                  <p:stCondLst>
                                    <p:cond delay="40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par>
                                <p:cTn id="28" presetID="53" presetClass="entr" presetSubtype="16" fill="hold" nodeType="withEffect">
                                  <p:stCondLst>
                                    <p:cond delay="60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par>
                                <p:cTn id="33" presetID="53" presetClass="entr" presetSubtype="16" fill="hold" nodeType="withEffect">
                                  <p:stCondLst>
                                    <p:cond delay="80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par>
                          <p:cTn id="38" fill="hold">
                            <p:stCondLst>
                              <p:cond delay="1500"/>
                            </p:stCondLst>
                            <p:childTnLst>
                              <p:par>
                                <p:cTn id="39" presetID="2" presetClass="entr" presetSubtype="8"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0-#ppt_w/2"/>
                                          </p:val>
                                        </p:tav>
                                        <p:tav tm="100000">
                                          <p:val>
                                            <p:strVal val="#ppt_x"/>
                                          </p:val>
                                        </p:tav>
                                      </p:tavLst>
                                    </p:anim>
                                    <p:anim calcmode="lin" valueType="num">
                                      <p:cBhvr additive="base">
                                        <p:cTn id="42" dur="500" fill="hold"/>
                                        <p:tgtEl>
                                          <p:spTgt spid="45"/>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500" fill="hold"/>
                                        <p:tgtEl>
                                          <p:spTgt spid="60"/>
                                        </p:tgtEl>
                                        <p:attrNameLst>
                                          <p:attrName>ppt_x</p:attrName>
                                        </p:attrNameLst>
                                      </p:cBhvr>
                                      <p:tavLst>
                                        <p:tav tm="0">
                                          <p:val>
                                            <p:strVal val="1+#ppt_w/2"/>
                                          </p:val>
                                        </p:tav>
                                        <p:tav tm="100000">
                                          <p:val>
                                            <p:strVal val="#ppt_x"/>
                                          </p:val>
                                        </p:tav>
                                      </p:tavLst>
                                    </p:anim>
                                    <p:anim calcmode="lin" valueType="num">
                                      <p:cBhvr additive="base">
                                        <p:cTn id="46" dur="50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8"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0-#ppt_w/2"/>
                                          </p:val>
                                        </p:tav>
                                        <p:tav tm="100000">
                                          <p:val>
                                            <p:strVal val="#ppt_x"/>
                                          </p:val>
                                        </p:tav>
                                      </p:tavLst>
                                    </p:anim>
                                    <p:anim calcmode="lin" valueType="num">
                                      <p:cBhvr additive="base">
                                        <p:cTn id="51" dur="500" fill="hold"/>
                                        <p:tgtEl>
                                          <p:spTgt spid="48"/>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 calcmode="lin" valueType="num">
                                      <p:cBhvr additive="base">
                                        <p:cTn id="54" dur="500" fill="hold"/>
                                        <p:tgtEl>
                                          <p:spTgt spid="63"/>
                                        </p:tgtEl>
                                        <p:attrNameLst>
                                          <p:attrName>ppt_x</p:attrName>
                                        </p:attrNameLst>
                                      </p:cBhvr>
                                      <p:tavLst>
                                        <p:tav tm="0">
                                          <p:val>
                                            <p:strVal val="1+#ppt_w/2"/>
                                          </p:val>
                                        </p:tav>
                                        <p:tav tm="100000">
                                          <p:val>
                                            <p:strVal val="#ppt_x"/>
                                          </p:val>
                                        </p:tav>
                                      </p:tavLst>
                                    </p:anim>
                                    <p:anim calcmode="lin" valueType="num">
                                      <p:cBhvr additive="base">
                                        <p:cTn id="55" dur="500" fill="hold"/>
                                        <p:tgtEl>
                                          <p:spTgt spid="63"/>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 presetClass="entr" presetSubtype="8"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childTnLst>
                          </p:cTn>
                        </p:par>
                        <p:par>
                          <p:cTn id="61" fill="hold">
                            <p:stCondLst>
                              <p:cond delay="3000"/>
                            </p:stCondLst>
                            <p:childTnLst>
                              <p:par>
                                <p:cTn id="62" presetID="2" presetClass="entr" presetSubtype="8"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fill="hold"/>
                                        <p:tgtEl>
                                          <p:spTgt spid="54"/>
                                        </p:tgtEl>
                                        <p:attrNameLst>
                                          <p:attrName>ppt_x</p:attrName>
                                        </p:attrNameLst>
                                      </p:cBhvr>
                                      <p:tavLst>
                                        <p:tav tm="0">
                                          <p:val>
                                            <p:strVal val="0-#ppt_w/2"/>
                                          </p:val>
                                        </p:tav>
                                        <p:tav tm="100000">
                                          <p:val>
                                            <p:strVal val="#ppt_x"/>
                                          </p:val>
                                        </p:tav>
                                      </p:tavLst>
                                    </p:anim>
                                    <p:anim calcmode="lin" valueType="num">
                                      <p:cBhvr additive="base">
                                        <p:cTn id="65" dur="500" fill="hold"/>
                                        <p:tgtEl>
                                          <p:spTgt spid="54"/>
                                        </p:tgtEl>
                                        <p:attrNameLst>
                                          <p:attrName>ppt_y</p:attrName>
                                        </p:attrNameLst>
                                      </p:cBhvr>
                                      <p:tavLst>
                                        <p:tav tm="0">
                                          <p:val>
                                            <p:strVal val="#ppt_y"/>
                                          </p:val>
                                        </p:tav>
                                        <p:tav tm="100000">
                                          <p:val>
                                            <p:strVal val="#ppt_y"/>
                                          </p:val>
                                        </p:tav>
                                      </p:tavLst>
                                    </p:anim>
                                  </p:childTnLst>
                                </p:cTn>
                              </p:par>
                              <p:par>
                                <p:cTn id="66" presetID="2" presetClass="entr" presetSubtype="2" fill="hold" nodeType="withEffect">
                                  <p:stCondLst>
                                    <p:cond delay="0"/>
                                  </p:stCondLst>
                                  <p:childTnLst>
                                    <p:set>
                                      <p:cBhvr>
                                        <p:cTn id="67" dur="1" fill="hold">
                                          <p:stCondLst>
                                            <p:cond delay="0"/>
                                          </p:stCondLst>
                                        </p:cTn>
                                        <p:tgtEl>
                                          <p:spTgt spid="69"/>
                                        </p:tgtEl>
                                        <p:attrNameLst>
                                          <p:attrName>style.visibility</p:attrName>
                                        </p:attrNameLst>
                                      </p:cBhvr>
                                      <p:to>
                                        <p:strVal val="visible"/>
                                      </p:to>
                                    </p:set>
                                    <p:anim calcmode="lin" valueType="num">
                                      <p:cBhvr additive="base">
                                        <p:cTn id="68" dur="500" fill="hold"/>
                                        <p:tgtEl>
                                          <p:spTgt spid="69"/>
                                        </p:tgtEl>
                                        <p:attrNameLst>
                                          <p:attrName>ppt_x</p:attrName>
                                        </p:attrNameLst>
                                      </p:cBhvr>
                                      <p:tavLst>
                                        <p:tav tm="0">
                                          <p:val>
                                            <p:strVal val="1+#ppt_w/2"/>
                                          </p:val>
                                        </p:tav>
                                        <p:tav tm="100000">
                                          <p:val>
                                            <p:strVal val="#ppt_x"/>
                                          </p:val>
                                        </p:tav>
                                      </p:tavLst>
                                    </p:anim>
                                    <p:anim calcmode="lin" valueType="num">
                                      <p:cBhvr additive="base">
                                        <p:cTn id="69" dur="500" fill="hold"/>
                                        <p:tgtEl>
                                          <p:spTgt spid="69"/>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additive="base">
                                        <p:cTn id="72" dur="500" fill="hold"/>
                                        <p:tgtEl>
                                          <p:spTgt spid="5"/>
                                        </p:tgtEl>
                                        <p:attrNameLst>
                                          <p:attrName>ppt_x</p:attrName>
                                        </p:attrNameLst>
                                      </p:cBhvr>
                                      <p:tavLst>
                                        <p:tav tm="0">
                                          <p:val>
                                            <p:strVal val="1+#ppt_w/2"/>
                                          </p:val>
                                        </p:tav>
                                        <p:tav tm="100000">
                                          <p:val>
                                            <p:strVal val="#ppt_x"/>
                                          </p:val>
                                        </p:tav>
                                      </p:tavLst>
                                    </p:anim>
                                    <p:anim calcmode="lin" valueType="num">
                                      <p:cBhvr additive="base">
                                        <p:cTn id="73" dur="500" fill="hold"/>
                                        <p:tgtEl>
                                          <p:spTgt spid="5"/>
                                        </p:tgtEl>
                                        <p:attrNameLst>
                                          <p:attrName>ppt_y</p:attrName>
                                        </p:attrNameLst>
                                      </p:cBhvr>
                                      <p:tavLst>
                                        <p:tav tm="0">
                                          <p:val>
                                            <p:strVal val="#ppt_y"/>
                                          </p:val>
                                        </p:tav>
                                        <p:tav tm="100000">
                                          <p:val>
                                            <p:strVal val="#ppt_y"/>
                                          </p:val>
                                        </p:tav>
                                      </p:tavLst>
                                    </p:anim>
                                  </p:childTnLst>
                                </p:cTn>
                              </p:par>
                            </p:childTnLst>
                          </p:cTn>
                        </p:par>
                        <p:par>
                          <p:cTn id="74" fill="hold">
                            <p:stCondLst>
                              <p:cond delay="3500"/>
                            </p:stCondLst>
                            <p:childTnLst>
                              <p:par>
                                <p:cTn id="75" presetID="2" presetClass="entr" presetSubtype="8" fill="hold" nodeType="after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500" fill="hold"/>
                                        <p:tgtEl>
                                          <p:spTgt spid="57"/>
                                        </p:tgtEl>
                                        <p:attrNameLst>
                                          <p:attrName>ppt_x</p:attrName>
                                        </p:attrNameLst>
                                      </p:cBhvr>
                                      <p:tavLst>
                                        <p:tav tm="0">
                                          <p:val>
                                            <p:strVal val="0-#ppt_w/2"/>
                                          </p:val>
                                        </p:tav>
                                        <p:tav tm="100000">
                                          <p:val>
                                            <p:strVal val="#ppt_x"/>
                                          </p:val>
                                        </p:tav>
                                      </p:tavLst>
                                    </p:anim>
                                    <p:anim calcmode="lin" valueType="num">
                                      <p:cBhvr additive="base">
                                        <p:cTn id="78" dur="500" fill="hold"/>
                                        <p:tgtEl>
                                          <p:spTgt spid="57"/>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 calcmode="lin" valueType="num">
                                      <p:cBhvr additive="base">
                                        <p:cTn id="81" dur="500" fill="hold"/>
                                        <p:tgtEl>
                                          <p:spTgt spid="66"/>
                                        </p:tgtEl>
                                        <p:attrNameLst>
                                          <p:attrName>ppt_x</p:attrName>
                                        </p:attrNameLst>
                                      </p:cBhvr>
                                      <p:tavLst>
                                        <p:tav tm="0">
                                          <p:val>
                                            <p:strVal val="1+#ppt_w/2"/>
                                          </p:val>
                                        </p:tav>
                                        <p:tav tm="100000">
                                          <p:val>
                                            <p:strVal val="#ppt_x"/>
                                          </p:val>
                                        </p:tav>
                                      </p:tavLst>
                                    </p:anim>
                                    <p:anim calcmode="lin" valueType="num">
                                      <p:cBhvr additive="base">
                                        <p:cTn id="82" dur="500" fill="hold"/>
                                        <p:tgtEl>
                                          <p:spTgt spid="66"/>
                                        </p:tgtEl>
                                        <p:attrNameLst>
                                          <p:attrName>ppt_y</p:attrName>
                                        </p:attrNameLst>
                                      </p:cBhvr>
                                      <p:tavLst>
                                        <p:tav tm="0">
                                          <p:val>
                                            <p:strVal val="#ppt_y"/>
                                          </p:val>
                                        </p:tav>
                                        <p:tav tm="100000">
                                          <p:val>
                                            <p:strVal val="#ppt_y"/>
                                          </p:val>
                                        </p:tav>
                                      </p:tavLst>
                                    </p:anim>
                                  </p:childTnLst>
                                </p:cTn>
                              </p:par>
                            </p:childTnLst>
                          </p:cTn>
                        </p:par>
                        <p:par>
                          <p:cTn id="83" fill="hold">
                            <p:stCondLst>
                              <p:cond delay="4000"/>
                            </p:stCondLst>
                            <p:childTnLst>
                              <p:par>
                                <p:cTn id="84" presetID="2" presetClass="entr" presetSubtype="8" fill="hold" nodeType="afterEffect">
                                  <p:stCondLst>
                                    <p:cond delay="0"/>
                                  </p:stCondLst>
                                  <p:childTnLst>
                                    <p:set>
                                      <p:cBhvr>
                                        <p:cTn id="85" dur="1" fill="hold">
                                          <p:stCondLst>
                                            <p:cond delay="0"/>
                                          </p:stCondLst>
                                        </p:cTn>
                                        <p:tgtEl>
                                          <p:spTgt spid="72"/>
                                        </p:tgtEl>
                                        <p:attrNameLst>
                                          <p:attrName>style.visibility</p:attrName>
                                        </p:attrNameLst>
                                      </p:cBhvr>
                                      <p:to>
                                        <p:strVal val="visible"/>
                                      </p:to>
                                    </p:set>
                                    <p:anim calcmode="lin" valueType="num">
                                      <p:cBhvr additive="base">
                                        <p:cTn id="86" dur="500" fill="hold"/>
                                        <p:tgtEl>
                                          <p:spTgt spid="72"/>
                                        </p:tgtEl>
                                        <p:attrNameLst>
                                          <p:attrName>ppt_x</p:attrName>
                                        </p:attrNameLst>
                                      </p:cBhvr>
                                      <p:tavLst>
                                        <p:tav tm="0">
                                          <p:val>
                                            <p:strVal val="0-#ppt_w/2"/>
                                          </p:val>
                                        </p:tav>
                                        <p:tav tm="100000">
                                          <p:val>
                                            <p:strVal val="#ppt_x"/>
                                          </p:val>
                                        </p:tav>
                                      </p:tavLst>
                                    </p:anim>
                                    <p:anim calcmode="lin" valueType="num">
                                      <p:cBhvr additive="base">
                                        <p:cTn id="87" dur="500" fill="hold"/>
                                        <p:tgtEl>
                                          <p:spTgt spid="72"/>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additive="base">
                                        <p:cTn id="90" dur="500" fill="hold"/>
                                        <p:tgtEl>
                                          <p:spTgt spid="80"/>
                                        </p:tgtEl>
                                        <p:attrNameLst>
                                          <p:attrName>ppt_x</p:attrName>
                                        </p:attrNameLst>
                                      </p:cBhvr>
                                      <p:tavLst>
                                        <p:tav tm="0">
                                          <p:val>
                                            <p:strVal val="1+#ppt_w/2"/>
                                          </p:val>
                                        </p:tav>
                                        <p:tav tm="100000">
                                          <p:val>
                                            <p:strVal val="#ppt_x"/>
                                          </p:val>
                                        </p:tav>
                                      </p:tavLst>
                                    </p:anim>
                                    <p:anim calcmode="lin" valueType="num">
                                      <p:cBhvr additive="base">
                                        <p:cTn id="91"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7879" y="1275605"/>
            <a:ext cx="4665372" cy="553998"/>
          </a:xfrm>
          <a:prstGeom prst="rect">
            <a:avLst/>
          </a:prstGeom>
          <a:noFill/>
        </p:spPr>
        <p:txBody>
          <a:bodyPr wrap="square" rtlCol="0">
            <a:spAutoFit/>
          </a:bodyPr>
          <a:lstStyle/>
          <a:p>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625499553"/>
              </p:ext>
            </p:extLst>
          </p:nvPr>
        </p:nvGraphicFramePr>
        <p:xfrm>
          <a:off x="755576" y="890130"/>
          <a:ext cx="6696744" cy="1324948"/>
        </p:xfrm>
        <a:graphic>
          <a:graphicData uri="http://schemas.openxmlformats.org/drawingml/2006/table">
            <a:tbl>
              <a:tblPr firstRow="1" bandRow="1">
                <a:tableStyleId>{5C22544A-7EE6-4342-B048-85BDC9FD1C3A}</a:tableStyleId>
              </a:tblPr>
              <a:tblGrid>
                <a:gridCol w="1800200"/>
                <a:gridCol w="4896544"/>
              </a:tblGrid>
              <a:tr h="331237">
                <a:tc>
                  <a:txBody>
                    <a:bodyPr/>
                    <a:lstStyle/>
                    <a:p>
                      <a:pPr algn="ctr"/>
                      <a:r>
                        <a:rPr lang="zh-CN" altLang="en-US" sz="1000" dirty="0" smtClean="0">
                          <a:latin typeface="微软雅黑" panose="020B0503020204020204" pitchFamily="34" charset="-122"/>
                          <a:ea typeface="微软雅黑" panose="020B0503020204020204" pitchFamily="34" charset="-122"/>
                        </a:rPr>
                        <a:t>安全功能</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000" dirty="0" smtClean="0">
                          <a:latin typeface="微软雅黑" panose="020B0503020204020204" pitchFamily="34" charset="-122"/>
                          <a:ea typeface="微软雅黑" panose="020B0503020204020204" pitchFamily="34" charset="-122"/>
                        </a:rPr>
                        <a:t>功能定义</a:t>
                      </a:r>
                      <a:endParaRPr lang="zh-CN" altLang="en-US" sz="1000" dirty="0">
                        <a:latin typeface="微软雅黑" panose="020B0503020204020204" pitchFamily="34" charset="-122"/>
                        <a:ea typeface="微软雅黑" panose="020B0503020204020204" pitchFamily="34" charset="-122"/>
                      </a:endParaRPr>
                    </a:p>
                  </a:txBody>
                  <a:tcPr anchor="ctr"/>
                </a:tc>
              </a:tr>
              <a:tr h="331237">
                <a:tc>
                  <a:txBody>
                    <a:bodyPr/>
                    <a:lstStyle/>
                    <a:p>
                      <a:pPr algn="ctr"/>
                      <a:r>
                        <a:rPr lang="en-US" altLang="zh-CN" sz="1000" dirty="0" smtClean="0">
                          <a:latin typeface="微软雅黑" panose="020B0503020204020204" pitchFamily="34" charset="-122"/>
                          <a:ea typeface="微软雅黑" panose="020B0503020204020204" pitchFamily="34" charset="-122"/>
                        </a:rPr>
                        <a:t>e-pedal</a:t>
                      </a:r>
                      <a:r>
                        <a:rPr lang="zh-CN" altLang="en-US" sz="1000" dirty="0" smtClean="0">
                          <a:latin typeface="微软雅黑" panose="020B0503020204020204" pitchFamily="34" charset="-122"/>
                          <a:ea typeface="微软雅黑" panose="020B0503020204020204" pitchFamily="34" charset="-122"/>
                        </a:rPr>
                        <a:t>电子踏板</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r>
                        <a:rPr lang="zh-CN" altLang="en-US" sz="1000" dirty="0" smtClean="0">
                          <a:latin typeface="微软雅黑" panose="020B0503020204020204" pitchFamily="34" charset="-122"/>
                          <a:ea typeface="微软雅黑" panose="020B0503020204020204" pitchFamily="34" charset="-122"/>
                        </a:rPr>
                        <a:t>驾驶者只需操控油门踏板，即可轻松完成车辆启动、加速、减速和制动等操作</a:t>
                      </a:r>
                      <a:endParaRPr lang="zh-CN" altLang="en-US" sz="1000" dirty="0">
                        <a:latin typeface="微软雅黑" panose="020B0503020204020204" pitchFamily="34" charset="-122"/>
                        <a:ea typeface="微软雅黑" panose="020B0503020204020204" pitchFamily="34" charset="-122"/>
                      </a:endParaRPr>
                    </a:p>
                  </a:txBody>
                  <a:tcPr anchor="ctr"/>
                </a:tc>
              </a:tr>
              <a:tr h="331237">
                <a:tc>
                  <a:txBody>
                    <a:bodyPr/>
                    <a:lstStyle/>
                    <a:p>
                      <a:pPr algn="ctr"/>
                      <a:r>
                        <a:rPr lang="en-US" altLang="zh-CN" sz="1000" dirty="0" smtClean="0">
                          <a:latin typeface="微软雅黑" panose="020B0503020204020204" pitchFamily="34" charset="-122"/>
                          <a:ea typeface="微软雅黑" panose="020B0503020204020204" pitchFamily="34" charset="-122"/>
                        </a:rPr>
                        <a:t>Pro</a:t>
                      </a:r>
                      <a:r>
                        <a:rPr lang="en-US" altLang="zh-CN" sz="1000" baseline="0" dirty="0" smtClean="0">
                          <a:latin typeface="微软雅黑" panose="020B0503020204020204" pitchFamily="34" charset="-122"/>
                          <a:ea typeface="微软雅黑" panose="020B0503020204020204" pitchFamily="34" charset="-122"/>
                        </a:rPr>
                        <a:t> </a:t>
                      </a:r>
                      <a:r>
                        <a:rPr lang="en-US" altLang="zh-CN" sz="1000" baseline="0" dirty="0" err="1" smtClean="0">
                          <a:latin typeface="微软雅黑" panose="020B0503020204020204" pitchFamily="34" charset="-122"/>
                          <a:ea typeface="微软雅黑" panose="020B0503020204020204" pitchFamily="34" charset="-122"/>
                        </a:rPr>
                        <a:t>Pliot</a:t>
                      </a:r>
                      <a:r>
                        <a:rPr lang="en-US" altLang="zh-CN" sz="1000" baseline="0" dirty="0" smtClean="0">
                          <a:latin typeface="微软雅黑" panose="020B0503020204020204" pitchFamily="34" charset="-122"/>
                          <a:ea typeface="微软雅黑" panose="020B0503020204020204" pitchFamily="34" charset="-122"/>
                        </a:rPr>
                        <a:t> Park</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r>
                        <a:rPr lang="zh-CN" altLang="en-US" sz="1000" dirty="0" smtClean="0">
                          <a:latin typeface="微软雅黑" panose="020B0503020204020204" pitchFamily="34" charset="-122"/>
                          <a:ea typeface="微软雅黑" panose="020B0503020204020204" pitchFamily="34" charset="-122"/>
                        </a:rPr>
                        <a:t>自动控制车辆的加速、减速、停靠、换档及完全制动，帮助驾驶员轻松泊车入位</a:t>
                      </a:r>
                      <a:endParaRPr lang="zh-CN" altLang="en-US" sz="1000" dirty="0">
                        <a:latin typeface="微软雅黑" panose="020B0503020204020204" pitchFamily="34" charset="-122"/>
                        <a:ea typeface="微软雅黑" panose="020B0503020204020204" pitchFamily="34" charset="-122"/>
                      </a:endParaRPr>
                    </a:p>
                  </a:txBody>
                  <a:tcPr anchor="ctr"/>
                </a:tc>
              </a:tr>
              <a:tr h="331237">
                <a:tc>
                  <a:txBody>
                    <a:bodyPr/>
                    <a:lstStyle/>
                    <a:p>
                      <a:pPr algn="ctr"/>
                      <a:r>
                        <a:rPr lang="en-US" altLang="zh-CN" sz="1000" dirty="0" smtClean="0">
                          <a:latin typeface="微软雅黑" panose="020B0503020204020204" pitchFamily="34" charset="-122"/>
                          <a:ea typeface="微软雅黑" panose="020B0503020204020204" pitchFamily="34" charset="-122"/>
                        </a:rPr>
                        <a:t>Pro</a:t>
                      </a:r>
                      <a:r>
                        <a:rPr lang="en-US" altLang="zh-CN" sz="1000" baseline="0" dirty="0" smtClean="0">
                          <a:latin typeface="微软雅黑" panose="020B0503020204020204" pitchFamily="34" charset="-122"/>
                          <a:ea typeface="微软雅黑" panose="020B0503020204020204" pitchFamily="34" charset="-122"/>
                        </a:rPr>
                        <a:t> Pilot</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r>
                        <a:rPr lang="zh-CN" altLang="en-US" sz="1000" dirty="0" smtClean="0">
                          <a:latin typeface="微软雅黑" panose="020B0503020204020204" pitchFamily="34" charset="-122"/>
                          <a:ea typeface="微软雅黑" panose="020B0503020204020204" pitchFamily="34" charset="-122"/>
                        </a:rPr>
                        <a:t>实现车辆</a:t>
                      </a:r>
                      <a:r>
                        <a:rPr lang="zh-CN" altLang="en-US" sz="1000" b="1" dirty="0" smtClean="0">
                          <a:latin typeface="微软雅黑" panose="020B0503020204020204" pitchFamily="34" charset="-122"/>
                          <a:ea typeface="微软雅黑" panose="020B0503020204020204" pitchFamily="34" charset="-122"/>
                        </a:rPr>
                        <a:t>在单车道上</a:t>
                      </a:r>
                      <a:r>
                        <a:rPr lang="zh-CN" altLang="en-US" sz="1000" dirty="0" smtClean="0">
                          <a:latin typeface="微软雅黑" panose="020B0503020204020204" pitchFamily="34" charset="-122"/>
                          <a:ea typeface="微软雅黑" panose="020B0503020204020204" pitchFamily="34" charset="-122"/>
                        </a:rPr>
                        <a:t>的自动驾驶</a:t>
                      </a:r>
                      <a:endParaRPr lang="zh-CN" altLang="en-US" sz="1000" dirty="0">
                        <a:latin typeface="微软雅黑" panose="020B0503020204020204" pitchFamily="34" charset="-122"/>
                        <a:ea typeface="微软雅黑" panose="020B0503020204020204" pitchFamily="34" charset="-122"/>
                      </a:endParaRPr>
                    </a:p>
                  </a:txBody>
                  <a:tcPr anchor="ctr"/>
                </a:tc>
              </a:tr>
            </a:tbl>
          </a:graphicData>
        </a:graphic>
      </p:graphicFrame>
      <p:sp>
        <p:nvSpPr>
          <p:cNvPr id="5" name="TextBox 4"/>
          <p:cNvSpPr txBox="1"/>
          <p:nvPr/>
        </p:nvSpPr>
        <p:spPr>
          <a:xfrm>
            <a:off x="683568" y="2355726"/>
            <a:ext cx="3600400" cy="1600438"/>
          </a:xfrm>
          <a:prstGeom prst="rect">
            <a:avLst/>
          </a:prstGeom>
          <a:noFill/>
        </p:spPr>
        <p:txBody>
          <a:bodyPr wrap="square" rtlCol="0">
            <a:spAutoFit/>
          </a:bodyPr>
          <a:lstStyle/>
          <a:p>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e-pedal</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电子</a:t>
            </a: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踏板</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    </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驾驶员</a:t>
            </a:r>
            <a:r>
              <a:rPr lang="zh-CN" altLang="en-US" sz="1200" dirty="0">
                <a:latin typeface="微软雅黑" panose="020B0503020204020204" pitchFamily="34" charset="-122"/>
                <a:ea typeface="微软雅黑" panose="020B0503020204020204" pitchFamily="34" charset="-122"/>
              </a:rPr>
              <a:t>只需松开油门，车辆就可以平稳停车，根据油门踏板位置以及轮速等信号来判断当下应该施加多少制动力。在驾驶员完全放开油门时，制动力会加大，可以实现传统车辆踩了刹车的效果，并使车辆停止，同时在坡道上松开油门可以使车辆停稳在坡上</a:t>
            </a:r>
            <a:r>
              <a:rPr lang="zh-CN" altLang="en-US" sz="1200" dirty="0" smtClean="0">
                <a:latin typeface="微软雅黑" panose="020B0503020204020204" pitchFamily="34" charset="-122"/>
                <a:ea typeface="微软雅黑" panose="020B0503020204020204" pitchFamily="34" charset="-122"/>
              </a:rPr>
              <a:t>。</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435720"/>
            <a:ext cx="3456384" cy="2453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Nissan Pro Pilot</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562209" y="4117017"/>
            <a:ext cx="3657260" cy="830997"/>
          </a:xfrm>
          <a:prstGeom prst="rect">
            <a:avLst/>
          </a:prstGeom>
          <a:noFill/>
        </p:spPr>
        <p:txBody>
          <a:bodyPr wrap="square" rtlCol="0">
            <a:spAutoFit/>
          </a:bodyPr>
          <a:lstStyle/>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目前置摄像头 </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环视摄像头（全息影像，最新版本可能会搭载）</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毫米</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波传感器</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超声波传感器（车身周围）</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84088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771550"/>
            <a:ext cx="977640" cy="369332"/>
          </a:xfrm>
          <a:prstGeom prst="rect">
            <a:avLst/>
          </a:prstGeom>
        </p:spPr>
        <p:txBody>
          <a:bodyPr wrap="none">
            <a:spAutoFit/>
          </a:bodyPr>
          <a:lstStyle/>
          <a:p>
            <a:r>
              <a:rPr lang="en-US" altLang="zh-CN" dirty="0"/>
              <a:t>Pro Pilot</a:t>
            </a:r>
          </a:p>
        </p:txBody>
      </p:sp>
      <p:sp>
        <p:nvSpPr>
          <p:cNvPr id="4" name="TextBox 3"/>
          <p:cNvSpPr txBox="1"/>
          <p:nvPr/>
        </p:nvSpPr>
        <p:spPr>
          <a:xfrm>
            <a:off x="899592" y="1275606"/>
            <a:ext cx="3384376" cy="646331"/>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当</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时速</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30km/h-100km/h</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，条件允许下系统会自动激活，仪表盘内的</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Pro Pilot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指示灯亮起，车道线、跟车距离、方向盘及小车图标会变绿。</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79" y="2067694"/>
            <a:ext cx="3600402" cy="2428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148064" y="1275605"/>
            <a:ext cx="3456384" cy="646331"/>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行驶过程中驾驶员双手不能同时离开方向盘，否则仪表盘内出出现红色警告信号，驾驶员置之不理这会推出车道保持功能。</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872" y="2067694"/>
            <a:ext cx="3694768" cy="2425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Nissan Pro Pilot</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841033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771550"/>
            <a:ext cx="977640" cy="369332"/>
          </a:xfrm>
          <a:prstGeom prst="rect">
            <a:avLst/>
          </a:prstGeom>
        </p:spPr>
        <p:txBody>
          <a:bodyPr wrap="none">
            <a:spAutoFit/>
          </a:bodyPr>
          <a:lstStyle/>
          <a:p>
            <a:r>
              <a:rPr lang="en-US" altLang="zh-CN" dirty="0"/>
              <a:t>Pro Pilot</a:t>
            </a:r>
          </a:p>
        </p:txBody>
      </p:sp>
      <p:sp>
        <p:nvSpPr>
          <p:cNvPr id="6" name="矩形 5"/>
          <p:cNvSpPr/>
          <p:nvPr/>
        </p:nvSpPr>
        <p:spPr>
          <a:xfrm>
            <a:off x="5796136" y="2216624"/>
            <a:ext cx="3168352" cy="830997"/>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当车辆在</a:t>
            </a:r>
            <a:r>
              <a:rPr lang="en-US" altLang="zh-CN" sz="1200" dirty="0" err="1">
                <a:latin typeface="微软雅黑" panose="020B0503020204020204" pitchFamily="34" charset="-122"/>
                <a:ea typeface="微软雅黑" panose="020B0503020204020204" pitchFamily="34" charset="-122"/>
              </a:rPr>
              <a:t>ProPILOT</a:t>
            </a:r>
            <a:r>
              <a:rPr lang="zh-CN" altLang="en-US" sz="1200" dirty="0">
                <a:latin typeface="微软雅黑" panose="020B0503020204020204" pitchFamily="34" charset="-122"/>
                <a:ea typeface="微软雅黑" panose="020B0503020204020204" pitchFamily="34" charset="-122"/>
              </a:rPr>
              <a:t>系统激活的情况下没有拨动转向灯就压线后，方向盘会出现持续约</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秒的较强烈的振动，并且自动对车辆行驶轨迹进行</a:t>
            </a:r>
            <a:r>
              <a:rPr lang="zh-CN" altLang="en-US" sz="1200" dirty="0" smtClean="0">
                <a:latin typeface="微软雅黑" panose="020B0503020204020204" pitchFamily="34" charset="-122"/>
                <a:ea typeface="微软雅黑" panose="020B0503020204020204" pitchFamily="34" charset="-122"/>
              </a:rPr>
              <a:t>修正。</a:t>
            </a:r>
            <a:endParaRPr lang="zh-CN" altLang="en-US" sz="1200" dirty="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252338"/>
            <a:ext cx="4090821" cy="2759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816840" y="4104241"/>
            <a:ext cx="4104456" cy="646331"/>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摄像头无法识别出车道线的情况下启动</a:t>
            </a:r>
            <a:r>
              <a:rPr lang="en-US" altLang="zh-CN" sz="1200" dirty="0" err="1">
                <a:latin typeface="微软雅黑" panose="020B0503020204020204" pitchFamily="34" charset="-122"/>
                <a:ea typeface="微软雅黑" panose="020B0503020204020204" pitchFamily="34" charset="-122"/>
              </a:rPr>
              <a:t>ProPILOT</a:t>
            </a:r>
            <a:r>
              <a:rPr lang="zh-CN" altLang="en-US" sz="1200" dirty="0">
                <a:latin typeface="微软雅黑" panose="020B0503020204020204" pitchFamily="34" charset="-122"/>
                <a:ea typeface="微软雅黑" panose="020B0503020204020204" pitchFamily="34" charset="-122"/>
              </a:rPr>
              <a:t>系统，蓝色的图标和绿色的主动巡航图标也会亮起，但此时系统只能提供主动巡航</a:t>
            </a:r>
            <a:r>
              <a:rPr lang="zh-CN" altLang="en-US" sz="1200" dirty="0" smtClean="0">
                <a:latin typeface="微软雅黑" panose="020B0503020204020204" pitchFamily="34" charset="-122"/>
                <a:ea typeface="微软雅黑" panose="020B0503020204020204" pitchFamily="34" charset="-122"/>
              </a:rPr>
              <a:t>功能。</a:t>
            </a:r>
            <a:endParaRPr lang="zh-CN" altLang="en-US" sz="1200" dirty="0">
              <a:latin typeface="微软雅黑" panose="020B0503020204020204" pitchFamily="34" charset="-122"/>
              <a:ea typeface="微软雅黑" panose="020B0503020204020204" pitchFamily="34" charset="-122"/>
            </a:endParaRPr>
          </a:p>
        </p:txBody>
      </p:sp>
      <p:sp>
        <p:nvSpPr>
          <p:cNvPr id="8"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Nissan Pro Pilot</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29028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57880" y="200199"/>
            <a:ext cx="364211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法规概览</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北京路测内容与方法</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739742"/>
            <a:ext cx="2626419" cy="4108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347614"/>
            <a:ext cx="2808312" cy="977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9280" y="2896800"/>
            <a:ext cx="2800672" cy="1403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对象 3"/>
          <p:cNvGraphicFramePr>
            <a:graphicFrameLocks noChangeAspect="1"/>
          </p:cNvGraphicFramePr>
          <p:nvPr>
            <p:extLst>
              <p:ext uri="{D42A27DB-BD31-4B8C-83A1-F6EECF244321}">
                <p14:modId xmlns:p14="http://schemas.microsoft.com/office/powerpoint/2010/main" val="2094989275"/>
              </p:ext>
            </p:extLst>
          </p:nvPr>
        </p:nvGraphicFramePr>
        <p:xfrm>
          <a:off x="8028384" y="988799"/>
          <a:ext cx="914400" cy="828675"/>
        </p:xfrm>
        <a:graphic>
          <a:graphicData uri="http://schemas.openxmlformats.org/presentationml/2006/ole">
            <mc:AlternateContent xmlns:mc="http://schemas.openxmlformats.org/markup-compatibility/2006">
              <mc:Choice xmlns:v="urn:schemas-microsoft-com:vml" Requires="v">
                <p:oleObj spid="_x0000_s1072" name="Acrobat Document" showAsIcon="1" r:id="rId6" imgW="914400" imgH="828720" progId="AcroExch.Document.11">
                  <p:embed/>
                </p:oleObj>
              </mc:Choice>
              <mc:Fallback>
                <p:oleObj name="Acrobat Document" showAsIcon="1" r:id="rId6" imgW="914400" imgH="828720" progId="AcroExch.Document.11">
                  <p:embed/>
                  <p:pic>
                    <p:nvPicPr>
                      <p:cNvPr id="0" name=""/>
                      <p:cNvPicPr/>
                      <p:nvPr/>
                    </p:nvPicPr>
                    <p:blipFill>
                      <a:blip r:embed="rId7"/>
                      <a:stretch>
                        <a:fillRect/>
                      </a:stretch>
                    </p:blipFill>
                    <p:spPr>
                      <a:xfrm>
                        <a:off x="8028384" y="988799"/>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295879000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法规概览 </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E-NCAP</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328" y="692671"/>
            <a:ext cx="6127343" cy="4323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对象 3"/>
          <p:cNvGraphicFramePr>
            <a:graphicFrameLocks noChangeAspect="1"/>
          </p:cNvGraphicFramePr>
          <p:nvPr>
            <p:extLst>
              <p:ext uri="{D42A27DB-BD31-4B8C-83A1-F6EECF244321}">
                <p14:modId xmlns:p14="http://schemas.microsoft.com/office/powerpoint/2010/main" val="3779081473"/>
              </p:ext>
            </p:extLst>
          </p:nvPr>
        </p:nvGraphicFramePr>
        <p:xfrm>
          <a:off x="7956376" y="1203598"/>
          <a:ext cx="914400" cy="828675"/>
        </p:xfrm>
        <a:graphic>
          <a:graphicData uri="http://schemas.openxmlformats.org/presentationml/2006/ole">
            <mc:AlternateContent xmlns:mc="http://schemas.openxmlformats.org/markup-compatibility/2006">
              <mc:Choice xmlns:v="urn:schemas-microsoft-com:vml" Requires="v">
                <p:oleObj spid="_x0000_s2096" name="Acrobat Document" showAsIcon="1" r:id="rId4" imgW="914400" imgH="828720" progId="AcroExch.Document.11">
                  <p:embed/>
                </p:oleObj>
              </mc:Choice>
              <mc:Fallback>
                <p:oleObj name="Acrobat Document" showAsIcon="1" r:id="rId4" imgW="914400" imgH="828720" progId="AcroExch.Document.11">
                  <p:embed/>
                  <p:pic>
                    <p:nvPicPr>
                      <p:cNvPr id="0" name=""/>
                      <p:cNvPicPr/>
                      <p:nvPr/>
                    </p:nvPicPr>
                    <p:blipFill>
                      <a:blip r:embed="rId5"/>
                      <a:stretch>
                        <a:fillRect/>
                      </a:stretch>
                    </p:blipFill>
                    <p:spPr>
                      <a:xfrm>
                        <a:off x="7956376" y="1203598"/>
                        <a:ext cx="914400" cy="828675"/>
                      </a:xfrm>
                      <a:prstGeom prst="rect">
                        <a:avLst/>
                      </a:prstGeom>
                    </p:spPr>
                  </p:pic>
                </p:oleObj>
              </mc:Fallback>
            </mc:AlternateContent>
          </a:graphicData>
        </a:graphic>
      </p:graphicFrame>
      <p:sp>
        <p:nvSpPr>
          <p:cNvPr id="10" name="矩形 9"/>
          <p:cNvSpPr/>
          <p:nvPr/>
        </p:nvSpPr>
        <p:spPr>
          <a:xfrm>
            <a:off x="2123728" y="2427734"/>
            <a:ext cx="1008112"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959441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法规概览 </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E-NCAP</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755576" y="699542"/>
            <a:ext cx="1107996" cy="276999"/>
          </a:xfrm>
          <a:prstGeom prst="rect">
            <a:avLst/>
          </a:prstGeom>
          <a:noFill/>
        </p:spPr>
        <p:txBody>
          <a:bodyPr wrap="non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成人乘员保护</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97881"/>
            <a:ext cx="1728192" cy="98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175" y="987574"/>
            <a:ext cx="1729403"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987574"/>
            <a:ext cx="1738955"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2077367"/>
            <a:ext cx="1730452"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4126" y="2067694"/>
            <a:ext cx="1730452"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168" y="2077367"/>
            <a:ext cx="1706091"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900398" y="3219822"/>
            <a:ext cx="1107996" cy="276999"/>
          </a:xfrm>
          <a:prstGeom prst="rect">
            <a:avLst/>
          </a:prstGeom>
          <a:noFill/>
        </p:spPr>
        <p:txBody>
          <a:bodyPr wrap="non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儿童乘员保护</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6081" y="3579862"/>
            <a:ext cx="1738955"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1553" y="3581792"/>
            <a:ext cx="1723025"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2671" y="3581792"/>
            <a:ext cx="1730452"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2592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法规概览 </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E-NCAP</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755576" y="710575"/>
            <a:ext cx="800219"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行人保护</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059582"/>
            <a:ext cx="1726200"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764" y="1059582"/>
            <a:ext cx="1714558"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302" y="1059582"/>
            <a:ext cx="1737943"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24" y="1059582"/>
            <a:ext cx="1734703"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22" y="2779841"/>
            <a:ext cx="1715662"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2919" y="2779841"/>
            <a:ext cx="1729403"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008" y="2779841"/>
            <a:ext cx="1726200"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9507" y="2779841"/>
            <a:ext cx="1715662"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122" y="4011910"/>
            <a:ext cx="1737943" cy="9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755576" y="2294751"/>
            <a:ext cx="800219"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安全辅助</a:t>
            </a:r>
          </a:p>
        </p:txBody>
      </p:sp>
      <p:sp>
        <p:nvSpPr>
          <p:cNvPr id="4" name="TextBox 3">
            <a:hlinkClick r:id="rId11"/>
          </p:cNvPr>
          <p:cNvSpPr txBox="1"/>
          <p:nvPr/>
        </p:nvSpPr>
        <p:spPr>
          <a:xfrm>
            <a:off x="6394245" y="4716132"/>
            <a:ext cx="2407197" cy="276999"/>
          </a:xfrm>
          <a:prstGeom prst="rect">
            <a:avLst/>
          </a:prstGeom>
          <a:noFill/>
        </p:spPr>
        <p:txBody>
          <a:bodyPr wrap="none" rtlCol="0">
            <a:spAutoFit/>
          </a:bodyPr>
          <a:lstStyle/>
          <a:p>
            <a:r>
              <a:rPr lang="en-US" altLang="zh-CN" sz="1200" u="sng" dirty="0">
                <a:solidFill>
                  <a:schemeClr val="tx1">
                    <a:lumMod val="75000"/>
                    <a:lumOff val="25000"/>
                  </a:schemeClr>
                </a:solidFill>
                <a:latin typeface="微软雅黑" panose="020B0503020204020204" pitchFamily="34" charset="-122"/>
                <a:ea typeface="微软雅黑" panose="020B0503020204020204" pitchFamily="34" charset="-122"/>
              </a:rPr>
              <a:t>https://www.euroncap.com/zh</a:t>
            </a:r>
            <a:endParaRPr lang="zh-CN" altLang="en-US" sz="1200" u="sng"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304518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法规概览 </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C-NCAP</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530383971"/>
              </p:ext>
            </p:extLst>
          </p:nvPr>
        </p:nvGraphicFramePr>
        <p:xfrm>
          <a:off x="7236296" y="1003726"/>
          <a:ext cx="914400" cy="828675"/>
        </p:xfrm>
        <a:graphic>
          <a:graphicData uri="http://schemas.openxmlformats.org/presentationml/2006/ole">
            <mc:AlternateContent xmlns:mc="http://schemas.openxmlformats.org/markup-compatibility/2006">
              <mc:Choice xmlns:v="urn:schemas-microsoft-com:vml" Requires="v">
                <p:oleObj spid="_x0000_s5166" name="包装程序外壳对象" showAsIcon="1" r:id="rId3" imgW="914400" imgH="828720" progId="Package">
                  <p:embed/>
                </p:oleObj>
              </mc:Choice>
              <mc:Fallback>
                <p:oleObj name="包装程序外壳对象" showAsIcon="1" r:id="rId3" imgW="914400" imgH="828720" progId="Package">
                  <p:embed/>
                  <p:pic>
                    <p:nvPicPr>
                      <p:cNvPr id="0" name=""/>
                      <p:cNvPicPr/>
                      <p:nvPr/>
                    </p:nvPicPr>
                    <p:blipFill>
                      <a:blip r:embed="rId4"/>
                      <a:stretch>
                        <a:fillRect/>
                      </a:stretch>
                    </p:blipFill>
                    <p:spPr>
                      <a:xfrm>
                        <a:off x="7236296" y="1003726"/>
                        <a:ext cx="914400" cy="828675"/>
                      </a:xfrm>
                      <a:prstGeom prst="rect">
                        <a:avLst/>
                      </a:prstGeom>
                    </p:spPr>
                  </p:pic>
                </p:oleObj>
              </mc:Fallback>
            </mc:AlternateContent>
          </a:graphicData>
        </a:graphic>
      </p:graphicFrame>
      <p:sp>
        <p:nvSpPr>
          <p:cNvPr id="6" name="TextBox 5"/>
          <p:cNvSpPr txBox="1"/>
          <p:nvPr/>
        </p:nvSpPr>
        <p:spPr>
          <a:xfrm>
            <a:off x="755576" y="843558"/>
            <a:ext cx="3240360" cy="1477328"/>
          </a:xfrm>
          <a:prstGeom prst="rect">
            <a:avLst/>
          </a:prstGeom>
          <a:noFill/>
        </p:spPr>
        <p:txBody>
          <a:bodyPr wrap="square" rtlCol="0">
            <a:spAutoFit/>
          </a:bodyPr>
          <a:lstStyle/>
          <a:p>
            <a:pPr>
              <a:lnSpc>
                <a:spcPct val="150000"/>
              </a:lnSpc>
            </a:pP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乘员保护</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正面</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重叠刚性壁障碰撞试验</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正面</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40%</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重叠可变形壁障碰撞试验</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可变形移动壁障侧面碰撞试验</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鞭打试验 </a:t>
            </a:r>
          </a:p>
        </p:txBody>
      </p:sp>
      <p:sp>
        <p:nvSpPr>
          <p:cNvPr id="17" name="TextBox 16"/>
          <p:cNvSpPr txBox="1"/>
          <p:nvPr/>
        </p:nvSpPr>
        <p:spPr>
          <a:xfrm>
            <a:off x="4368004" y="987574"/>
            <a:ext cx="1572148" cy="646331"/>
          </a:xfrm>
          <a:prstGeom prst="rect">
            <a:avLst/>
          </a:prstGeom>
          <a:noFill/>
        </p:spPr>
        <p:txBody>
          <a:bodyPr wrap="square" rtlCol="0">
            <a:spAutoFit/>
          </a:bodyPr>
          <a:lstStyle/>
          <a:p>
            <a:pPr>
              <a:lnSpc>
                <a:spcPct val="150000"/>
              </a:lnSpc>
            </a:pP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行人保护</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行人保护试验</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755576" y="2791256"/>
            <a:ext cx="3384376" cy="923330"/>
          </a:xfrm>
          <a:prstGeom prst="rect">
            <a:avLst/>
          </a:prstGeom>
          <a:noFill/>
        </p:spPr>
        <p:txBody>
          <a:bodyPr wrap="square" rtlCol="0">
            <a:spAutoFit/>
          </a:bodyPr>
          <a:lstStyle/>
          <a:p>
            <a:pPr>
              <a:lnSpc>
                <a:spcPct val="150000"/>
              </a:lnSpc>
            </a:pP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主动安全部分</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ESC</a:t>
            </a:r>
          </a:p>
          <a:p>
            <a:pPr marL="171450" indent="-171450">
              <a:lnSpc>
                <a:spcPct val="150000"/>
              </a:lnSpc>
              <a:buFont typeface="Wingdings" panose="05000000000000000000" pitchFamily="2" charset="2"/>
              <a:buChar char="l"/>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AEB</a:t>
            </a:r>
          </a:p>
        </p:txBody>
      </p:sp>
      <p:sp>
        <p:nvSpPr>
          <p:cNvPr id="20" name="TextBox 19"/>
          <p:cNvSpPr txBox="1"/>
          <p:nvPr/>
        </p:nvSpPr>
        <p:spPr>
          <a:xfrm>
            <a:off x="4368004" y="2791256"/>
            <a:ext cx="3384376" cy="646331"/>
          </a:xfrm>
          <a:prstGeom prst="rect">
            <a:avLst/>
          </a:prstGeom>
          <a:noFill/>
        </p:spPr>
        <p:txBody>
          <a:bodyPr wrap="square" rtlCol="0">
            <a:spAutoFit/>
          </a:bodyPr>
          <a:lstStyle/>
          <a:p>
            <a:pPr>
              <a:lnSpc>
                <a:spcPct val="150000"/>
              </a:lnSpc>
            </a:pP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附加试验</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燃料消耗量试验</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TextBox 6">
            <a:hlinkClick r:id="rId5"/>
          </p:cNvPr>
          <p:cNvSpPr txBox="1"/>
          <p:nvPr/>
        </p:nvSpPr>
        <p:spPr>
          <a:xfrm>
            <a:off x="6550456" y="4659982"/>
            <a:ext cx="1908664" cy="276999"/>
          </a:xfrm>
          <a:prstGeom prst="rect">
            <a:avLst/>
          </a:prstGeom>
          <a:noFill/>
        </p:spPr>
        <p:txBody>
          <a:bodyPr wrap="none" rtlCol="0">
            <a:spAutoFit/>
          </a:bodyPr>
          <a:lstStyle/>
          <a:p>
            <a:r>
              <a:rPr lang="en-US" altLang="zh-CN" sz="1200" u="sng" dirty="0">
                <a:solidFill>
                  <a:schemeClr val="tx1">
                    <a:lumMod val="75000"/>
                    <a:lumOff val="25000"/>
                  </a:schemeClr>
                </a:solidFill>
                <a:latin typeface="微软雅黑" panose="020B0503020204020204" pitchFamily="34" charset="-122"/>
                <a:ea typeface="微软雅黑" panose="020B0503020204020204" pitchFamily="34" charset="-122"/>
              </a:rPr>
              <a:t>http://www.c-ncap.org/</a:t>
            </a:r>
            <a:endParaRPr lang="zh-CN" altLang="en-US" sz="1200" u="sng"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480083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TESLA  Autopilot 2.0</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554700" y="1275606"/>
            <a:ext cx="5025412" cy="3508653"/>
          </a:xfrm>
          <a:prstGeom prst="rect">
            <a:avLst/>
          </a:prstGeom>
          <a:noFill/>
        </p:spPr>
        <p:txBody>
          <a:bodyPr wrap="square" rtlCol="0">
            <a:spAutoFit/>
          </a:bodyPr>
          <a:lstStyle/>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前置摄像头（不同视角 广角、长焦、中等）</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侧前摄像头</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（一左一右</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侧后</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置</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摄像头</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（一左一右）</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超声波传感器</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前置毫米波雷达</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个</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后</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置倒车</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摄像头</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处理芯片</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NVIDIA Drive PX 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40x Autopilot 1.0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处理速度）</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611560" y="910049"/>
            <a:ext cx="2160240" cy="338554"/>
          </a:xfrm>
          <a:prstGeom prst="rect">
            <a:avLst/>
          </a:prstGeom>
          <a:noFill/>
        </p:spPr>
        <p:txBody>
          <a:bodyPr wrap="square" rtlCol="0">
            <a:spAutoFit/>
          </a:bodyPr>
          <a:lstStyle/>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硬件系统：</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321870"/>
            <a:ext cx="47371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594918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Tesla</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Autopilot 2.0</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2273958911"/>
              </p:ext>
            </p:extLst>
          </p:nvPr>
        </p:nvGraphicFramePr>
        <p:xfrm>
          <a:off x="611560" y="2787774"/>
          <a:ext cx="6680623" cy="2194560"/>
        </p:xfrm>
        <a:graphic>
          <a:graphicData uri="http://schemas.openxmlformats.org/drawingml/2006/table">
            <a:tbl>
              <a:tblPr firstRow="1" bandRow="1">
                <a:tableStyleId>{5C22544A-7EE6-4342-B048-85BDC9FD1C3A}</a:tableStyleId>
              </a:tblPr>
              <a:tblGrid>
                <a:gridCol w="1789453"/>
                <a:gridCol w="4891170"/>
              </a:tblGrid>
              <a:tr h="370840">
                <a:tc>
                  <a:txBody>
                    <a:bodyPr/>
                    <a:lstStyle/>
                    <a:p>
                      <a:pPr algn="ctr"/>
                      <a:r>
                        <a:rPr lang="zh-CN" altLang="en-US" sz="1200" dirty="0" smtClean="0">
                          <a:latin typeface="微软雅黑" panose="020B0503020204020204" pitchFamily="34" charset="-122"/>
                          <a:ea typeface="微软雅黑" panose="020B0503020204020204" pitchFamily="34" charset="-122"/>
                        </a:rPr>
                        <a:t>增强版自动辅助驾驶功能</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smtClean="0">
                          <a:latin typeface="微软雅黑" panose="020B0503020204020204" pitchFamily="34" charset="-122"/>
                          <a:ea typeface="微软雅黑" panose="020B0503020204020204" pitchFamily="34" charset="-122"/>
                        </a:rPr>
                        <a:t>功能定义</a:t>
                      </a:r>
                      <a:endParaRPr lang="zh-CN" altLang="en-US" sz="1200"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zh-CN" altLang="en-US" sz="1200" dirty="0" smtClean="0">
                          <a:latin typeface="微软雅黑" panose="020B0503020204020204" pitchFamily="34" charset="-122"/>
                          <a:ea typeface="微软雅黑" panose="020B0503020204020204" pitchFamily="34" charset="-122"/>
                        </a:rPr>
                        <a:t>驶入驶出高速</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r>
                        <a:rPr lang="zh-CN" altLang="en-US" sz="1200" dirty="0" smtClean="0">
                          <a:latin typeface="微软雅黑" panose="020B0503020204020204" pitchFamily="34" charset="-122"/>
                          <a:ea typeface="微软雅黑" panose="020B0503020204020204" pitchFamily="34" charset="-122"/>
                        </a:rPr>
                        <a:t>一旦进入高速，您的特斯拉便可以自行判断合适的车道以及并入的时机。除了确保车辆能够到达指定的高速路出口，当所在车道出现拥堵时，特斯拉会伺机并入一条更快的车道。即将抵达出口时，车辆会驶离高速进入匝道，降低车速，使您能够从容的接管车辆</a:t>
                      </a:r>
                      <a:endParaRPr lang="zh-CN" altLang="en-US" sz="1200"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zh-CN" altLang="en-US" sz="1200" dirty="0" smtClean="0">
                          <a:latin typeface="微软雅黑" panose="020B0503020204020204" pitchFamily="34" charset="-122"/>
                          <a:ea typeface="微软雅黑" panose="020B0503020204020204" pitchFamily="34" charset="-122"/>
                        </a:rPr>
                        <a:t>升级版辅助转向</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r>
                        <a:rPr lang="zh-CN" altLang="en-US" sz="1200" dirty="0" smtClean="0">
                          <a:latin typeface="微软雅黑" panose="020B0503020204020204" pitchFamily="34" charset="-122"/>
                          <a:ea typeface="微软雅黑" panose="020B0503020204020204" pitchFamily="34" charset="-122"/>
                        </a:rPr>
                        <a:t>借助于全新 </a:t>
                      </a:r>
                      <a:r>
                        <a:rPr lang="en-US" altLang="zh-CN" sz="1200" dirty="0" smtClean="0">
                          <a:latin typeface="微软雅黑" panose="020B0503020204020204" pitchFamily="34" charset="-122"/>
                          <a:ea typeface="微软雅黑" panose="020B0503020204020204" pitchFamily="34" charset="-122"/>
                        </a:rPr>
                        <a:t>Tesla Vision </a:t>
                      </a:r>
                      <a:r>
                        <a:rPr lang="zh-CN" altLang="en-US" sz="1200" dirty="0" smtClean="0">
                          <a:latin typeface="微软雅黑" panose="020B0503020204020204" pitchFamily="34" charset="-122"/>
                          <a:ea typeface="微软雅黑" panose="020B0503020204020204" pitchFamily="34" charset="-122"/>
                        </a:rPr>
                        <a:t>摄像头、传感器和运算能力，特斯拉现在可以自行通过更加拥挤和复杂的道路</a:t>
                      </a:r>
                      <a:endParaRPr lang="zh-CN" altLang="en-US" sz="1200"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zh-CN" altLang="en-US" sz="1200" dirty="0" smtClean="0">
                          <a:latin typeface="微软雅黑" panose="020B0503020204020204" pitchFamily="34" charset="-122"/>
                          <a:ea typeface="微软雅黑" panose="020B0503020204020204" pitchFamily="34" charset="-122"/>
                        </a:rPr>
                        <a:t>智能召唤</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r>
                        <a:rPr lang="zh-CN" altLang="en-US" sz="1200" dirty="0" smtClean="0">
                          <a:latin typeface="微软雅黑" panose="020B0503020204020204" pitchFamily="34" charset="-122"/>
                          <a:ea typeface="微软雅黑" panose="020B0503020204020204" pitchFamily="34" charset="-122"/>
                        </a:rPr>
                        <a:t>拥有智能召唤功能的特斯拉将能够在更为复杂的环境和停车场中穿行，灵活的避开周围物体，最终来到您的身边</a:t>
                      </a:r>
                      <a:endParaRPr lang="zh-CN" altLang="en-US" sz="1200" dirty="0">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715412495"/>
              </p:ext>
            </p:extLst>
          </p:nvPr>
        </p:nvGraphicFramePr>
        <p:xfrm>
          <a:off x="611560" y="915565"/>
          <a:ext cx="6696744" cy="1656185"/>
        </p:xfrm>
        <a:graphic>
          <a:graphicData uri="http://schemas.openxmlformats.org/drawingml/2006/table">
            <a:tbl>
              <a:tblPr firstRow="1" bandRow="1">
                <a:tableStyleId>{5C22544A-7EE6-4342-B048-85BDC9FD1C3A}</a:tableStyleId>
              </a:tblPr>
              <a:tblGrid>
                <a:gridCol w="1800200"/>
                <a:gridCol w="4896544"/>
              </a:tblGrid>
              <a:tr h="331237">
                <a:tc>
                  <a:txBody>
                    <a:bodyPr/>
                    <a:lstStyle/>
                    <a:p>
                      <a:pPr algn="ctr"/>
                      <a:r>
                        <a:rPr lang="zh-CN" altLang="en-US" sz="1200" dirty="0" smtClean="0">
                          <a:latin typeface="微软雅黑" panose="020B0503020204020204" pitchFamily="34" charset="-122"/>
                          <a:ea typeface="微软雅黑" panose="020B0503020204020204" pitchFamily="34" charset="-122"/>
                        </a:rPr>
                        <a:t>标准版安全功能</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smtClean="0">
                          <a:latin typeface="微软雅黑" panose="020B0503020204020204" pitchFamily="34" charset="-122"/>
                          <a:ea typeface="微软雅黑" panose="020B0503020204020204" pitchFamily="34" charset="-122"/>
                        </a:rPr>
                        <a:t>功能定义</a:t>
                      </a:r>
                      <a:endParaRPr lang="zh-CN" altLang="en-US" sz="1200" dirty="0">
                        <a:latin typeface="微软雅黑" panose="020B0503020204020204" pitchFamily="34" charset="-122"/>
                        <a:ea typeface="微软雅黑" panose="020B0503020204020204" pitchFamily="34" charset="-122"/>
                      </a:endParaRPr>
                    </a:p>
                  </a:txBody>
                  <a:tcPr anchor="ctr"/>
                </a:tc>
              </a:tr>
              <a:tr h="331237">
                <a:tc>
                  <a:txBody>
                    <a:bodyPr/>
                    <a:lstStyle/>
                    <a:p>
                      <a:pPr algn="ctr"/>
                      <a:r>
                        <a:rPr lang="zh-CN" altLang="en-US" sz="1200" dirty="0" smtClean="0">
                          <a:latin typeface="微软雅黑" panose="020B0503020204020204" pitchFamily="34" charset="-122"/>
                          <a:ea typeface="微软雅黑" panose="020B0503020204020204" pitchFamily="34" charset="-122"/>
                        </a:rPr>
                        <a:t>自动紧急制动</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r>
                        <a:rPr lang="zh-CN" altLang="en-US" sz="1200" dirty="0" smtClean="0">
                          <a:latin typeface="微软雅黑" panose="020B0503020204020204" pitchFamily="34" charset="-122"/>
                          <a:ea typeface="微软雅黑" panose="020B0503020204020204" pitchFamily="34" charset="-122"/>
                        </a:rPr>
                        <a:t>探测可能影响到车辆的物体，并根据情况采取制动措施</a:t>
                      </a:r>
                      <a:endParaRPr lang="zh-CN" altLang="en-US" sz="1200" dirty="0">
                        <a:latin typeface="微软雅黑" panose="020B0503020204020204" pitchFamily="34" charset="-122"/>
                        <a:ea typeface="微软雅黑" panose="020B0503020204020204" pitchFamily="34" charset="-122"/>
                      </a:endParaRPr>
                    </a:p>
                  </a:txBody>
                  <a:tcPr anchor="ctr"/>
                </a:tc>
              </a:tr>
              <a:tr h="331237">
                <a:tc>
                  <a:txBody>
                    <a:bodyPr/>
                    <a:lstStyle/>
                    <a:p>
                      <a:pPr algn="ctr"/>
                      <a:r>
                        <a:rPr lang="zh-CN" altLang="en-US" sz="1200" dirty="0" smtClean="0">
                          <a:latin typeface="微软雅黑" panose="020B0503020204020204" pitchFamily="34" charset="-122"/>
                          <a:ea typeface="微软雅黑" panose="020B0503020204020204" pitchFamily="34" charset="-122"/>
                        </a:rPr>
                        <a:t>前碰撞预警</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r>
                        <a:rPr lang="zh-CN" altLang="en-US" sz="1200" dirty="0" smtClean="0">
                          <a:latin typeface="微软雅黑" panose="020B0503020204020204" pitchFamily="34" charset="-122"/>
                          <a:ea typeface="微软雅黑" panose="020B0503020204020204" pitchFamily="34" charset="-122"/>
                        </a:rPr>
                        <a:t>即将与前方缓行或静止的车辆发生碰撞时的辅助预警</a:t>
                      </a:r>
                      <a:endParaRPr lang="zh-CN" altLang="en-US" sz="1200" dirty="0">
                        <a:latin typeface="微软雅黑" panose="020B0503020204020204" pitchFamily="34" charset="-122"/>
                        <a:ea typeface="微软雅黑" panose="020B0503020204020204" pitchFamily="34" charset="-122"/>
                      </a:endParaRPr>
                    </a:p>
                  </a:txBody>
                  <a:tcPr anchor="ctr"/>
                </a:tc>
              </a:tr>
              <a:tr h="331237">
                <a:tc>
                  <a:txBody>
                    <a:bodyPr/>
                    <a:lstStyle/>
                    <a:p>
                      <a:pPr algn="ctr"/>
                      <a:r>
                        <a:rPr lang="zh-CN" altLang="en-US" sz="1200" dirty="0" smtClean="0">
                          <a:latin typeface="微软雅黑" panose="020B0503020204020204" pitchFamily="34" charset="-122"/>
                          <a:ea typeface="微软雅黑" panose="020B0503020204020204" pitchFamily="34" charset="-122"/>
                        </a:rPr>
                        <a:t>侧碰撞预警</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r>
                        <a:rPr lang="zh-CN" altLang="en-US" sz="1200" dirty="0" smtClean="0">
                          <a:latin typeface="微软雅黑" panose="020B0503020204020204" pitchFamily="34" charset="-122"/>
                          <a:ea typeface="微软雅黑" panose="020B0503020204020204" pitchFamily="34" charset="-122"/>
                        </a:rPr>
                        <a:t>出现潜在侧撞危险时向驾驶员发出预警</a:t>
                      </a:r>
                      <a:endParaRPr lang="zh-CN" altLang="en-US" sz="1200" dirty="0">
                        <a:latin typeface="微软雅黑" panose="020B0503020204020204" pitchFamily="34" charset="-122"/>
                        <a:ea typeface="微软雅黑" panose="020B0503020204020204" pitchFamily="34" charset="-122"/>
                      </a:endParaRPr>
                    </a:p>
                  </a:txBody>
                  <a:tcPr anchor="ctr"/>
                </a:tc>
              </a:tr>
              <a:tr h="331237">
                <a:tc>
                  <a:txBody>
                    <a:bodyPr/>
                    <a:lstStyle/>
                    <a:p>
                      <a:pPr algn="ctr"/>
                      <a:r>
                        <a:rPr lang="zh-CN" altLang="en-US" sz="1200" dirty="0" smtClean="0">
                          <a:latin typeface="微软雅黑" panose="020B0503020204020204" pitchFamily="34" charset="-122"/>
                          <a:ea typeface="微软雅黑" panose="020B0503020204020204" pitchFamily="34" charset="-122"/>
                        </a:rPr>
                        <a:t>自动远光灯</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r>
                        <a:rPr lang="zh-CN" altLang="en-US" sz="1200" dirty="0" smtClean="0">
                          <a:latin typeface="微软雅黑" panose="020B0503020204020204" pitchFamily="34" charset="-122"/>
                          <a:ea typeface="微软雅黑" panose="020B0503020204020204" pitchFamily="34" charset="-122"/>
                        </a:rPr>
                        <a:t>根据需要调整远</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近光灯</a:t>
                      </a:r>
                      <a:endParaRPr lang="zh-CN" altLang="en-US" sz="1200" dirty="0">
                        <a:latin typeface="微软雅黑" panose="020B0503020204020204" pitchFamily="34" charset="-122"/>
                        <a:ea typeface="微软雅黑" panose="020B0503020204020204" pitchFamily="34" charset="-122"/>
                      </a:endParaRPr>
                    </a:p>
                  </a:txBody>
                  <a:tcPr anchor="ctr"/>
                </a:tc>
              </a:tr>
            </a:tbl>
          </a:graphicData>
        </a:graphic>
      </p:graphicFrame>
      <p:sp>
        <p:nvSpPr>
          <p:cNvPr id="2" name="TextBox 1"/>
          <p:cNvSpPr txBox="1"/>
          <p:nvPr/>
        </p:nvSpPr>
        <p:spPr>
          <a:xfrm>
            <a:off x="7524329" y="1790417"/>
            <a:ext cx="1584176" cy="138499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标准版和增强版</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只解锁</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个摄像头</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完全自动驾驶功能会激活全部</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个摄像头</a:t>
            </a:r>
          </a:p>
        </p:txBody>
      </p:sp>
    </p:spTree>
    <p:extLst>
      <p:ext uri="{BB962C8B-B14F-4D97-AF65-F5344CB8AC3E}">
        <p14:creationId xmlns:p14="http://schemas.microsoft.com/office/powerpoint/2010/main" val="17183669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Tesla</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Autopilot 2.0</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826878192"/>
              </p:ext>
            </p:extLst>
          </p:nvPr>
        </p:nvGraphicFramePr>
        <p:xfrm>
          <a:off x="891022" y="777473"/>
          <a:ext cx="7361956" cy="1794277"/>
        </p:xfrm>
        <a:graphic>
          <a:graphicData uri="http://schemas.openxmlformats.org/drawingml/2006/table">
            <a:tbl>
              <a:tblPr firstRow="1" bandRow="1">
                <a:tableStyleId>{5C22544A-7EE6-4342-B048-85BDC9FD1C3A}</a:tableStyleId>
              </a:tblPr>
              <a:tblGrid>
                <a:gridCol w="1979020"/>
                <a:gridCol w="5382936"/>
              </a:tblGrid>
              <a:tr h="331237">
                <a:tc>
                  <a:txBody>
                    <a:bodyPr/>
                    <a:lstStyle/>
                    <a:p>
                      <a:pPr algn="ctr"/>
                      <a:r>
                        <a:rPr lang="zh-CN" altLang="en-US" sz="1200" dirty="0" smtClean="0">
                          <a:latin typeface="微软雅黑" panose="020B0503020204020204" pitchFamily="34" charset="-122"/>
                          <a:ea typeface="微软雅黑" panose="020B0503020204020204" pitchFamily="34" charset="-122"/>
                        </a:rPr>
                        <a:t>全自动驾驶能力</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dirty="0" smtClean="0">
                          <a:latin typeface="微软雅黑" panose="020B0503020204020204" pitchFamily="34" charset="-122"/>
                          <a:ea typeface="微软雅黑" panose="020B0503020204020204" pitchFamily="34" charset="-122"/>
                        </a:rPr>
                        <a:t>功能定义</a:t>
                      </a:r>
                      <a:endParaRPr lang="zh-CN" altLang="en-US" sz="1200" dirty="0">
                        <a:latin typeface="微软雅黑" panose="020B0503020204020204" pitchFamily="34" charset="-122"/>
                        <a:ea typeface="微软雅黑" panose="020B0503020204020204" pitchFamily="34" charset="-122"/>
                      </a:endParaRPr>
                    </a:p>
                  </a:txBody>
                  <a:tcPr anchor="ctr"/>
                </a:tc>
              </a:tr>
              <a:tr h="331237">
                <a:tc>
                  <a:txBody>
                    <a:bodyPr/>
                    <a:lstStyle/>
                    <a:p>
                      <a:pPr algn="ctr"/>
                      <a:r>
                        <a:rPr lang="zh-CN" altLang="en-US" sz="1200" dirty="0" smtClean="0">
                          <a:latin typeface="微软雅黑" panose="020B0503020204020204" pitchFamily="34" charset="-122"/>
                          <a:ea typeface="微软雅黑" panose="020B0503020204020204" pitchFamily="34" charset="-122"/>
                        </a:rPr>
                        <a:t>从家里出发</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r>
                        <a:rPr lang="zh-CN" altLang="en-US" sz="1200" dirty="0" smtClean="0">
                          <a:latin typeface="微软雅黑" panose="020B0503020204020204" pitchFamily="34" charset="-122"/>
                          <a:ea typeface="微软雅黑" panose="020B0503020204020204" pitchFamily="34" charset="-122"/>
                        </a:rPr>
                        <a:t>您只需在出发地上车，将目的地告诉您的特斯拉即可。如果您没有发出指示，特斯拉将会查看您的日历并根据其中的行程安排将您送往目的地。特斯拉会为您计算最优路线，经过城市、复杂路口、高速公路等，最终将您送达指定的地点</a:t>
                      </a:r>
                      <a:endParaRPr lang="zh-CN" altLang="en-US" sz="1200" dirty="0">
                        <a:latin typeface="微软雅黑" panose="020B0503020204020204" pitchFamily="34" charset="-122"/>
                        <a:ea typeface="微软雅黑" panose="020B0503020204020204" pitchFamily="34" charset="-122"/>
                      </a:endParaRPr>
                    </a:p>
                  </a:txBody>
                  <a:tcPr anchor="ctr"/>
                </a:tc>
              </a:tr>
              <a:tr h="331237">
                <a:tc>
                  <a:txBody>
                    <a:bodyPr/>
                    <a:lstStyle/>
                    <a:p>
                      <a:pPr algn="ctr"/>
                      <a:r>
                        <a:rPr lang="zh-CN" altLang="en-US" sz="1200" dirty="0" smtClean="0">
                          <a:latin typeface="微软雅黑" panose="020B0503020204020204" pitchFamily="34" charset="-122"/>
                          <a:ea typeface="微软雅黑" panose="020B0503020204020204" pitchFamily="34" charset="-122"/>
                        </a:rPr>
                        <a:t>抵达目的地</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r>
                        <a:rPr lang="zh-CN" altLang="en-US" sz="1200" dirty="0" smtClean="0">
                          <a:latin typeface="微软雅黑" panose="020B0503020204020204" pitchFamily="34" charset="-122"/>
                          <a:ea typeface="微软雅黑" panose="020B0503020204020204" pitchFamily="34" charset="-122"/>
                        </a:rPr>
                        <a:t>当您到达目的地后，只需在停车场入口下车，您的特斯拉会进入车位搜索模式，在停车场内自动寻找停车位并停车。当您返回时，使用手机将特斯拉［召唤］至您的身边即可</a:t>
                      </a:r>
                      <a:endParaRPr lang="zh-CN" altLang="en-US" sz="1200" dirty="0">
                        <a:latin typeface="微软雅黑" panose="020B0503020204020204" pitchFamily="34" charset="-122"/>
                        <a:ea typeface="微软雅黑" panose="020B0503020204020204" pitchFamily="34" charset="-122"/>
                      </a:endParaRPr>
                    </a:p>
                  </a:txBody>
                  <a:tcPr anchor="ctr"/>
                </a:tc>
              </a:tr>
            </a:tbl>
          </a:graphicData>
        </a:graphic>
      </p:graphicFrame>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802504"/>
            <a:ext cx="2448272" cy="1682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802504"/>
            <a:ext cx="2952328" cy="168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174656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Cadillac Super Cruise</a:t>
            </a:r>
          </a:p>
        </p:txBody>
      </p:sp>
      <p:sp>
        <p:nvSpPr>
          <p:cNvPr id="3" name="TextBox 2"/>
          <p:cNvSpPr txBox="1"/>
          <p:nvPr/>
        </p:nvSpPr>
        <p:spPr>
          <a:xfrm>
            <a:off x="251520" y="843558"/>
            <a:ext cx="5160965" cy="276999"/>
          </a:xfrm>
          <a:prstGeom prst="rect">
            <a:avLst/>
          </a:prstGeom>
          <a:noFill/>
        </p:spPr>
        <p:txBody>
          <a:bodyPr wrap="non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高速公路自动驾驶</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系统   </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Hands-free Driving System </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for the </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Freeway</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539552" y="1299413"/>
            <a:ext cx="2808311" cy="1231106"/>
          </a:xfrm>
          <a:prstGeom prst="rect">
            <a:avLst/>
          </a:prstGeom>
          <a:noFill/>
        </p:spPr>
        <p:txBody>
          <a:bodyPr wrap="squar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开启条件</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自</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适应巡航开启、预碰撞系统设为警告和刹车、车辆行驶在车辆不多的高速上、摄像头或雷达无遮挡、阻碍或</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损坏；</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000" u="sng" dirty="0">
                <a:solidFill>
                  <a:schemeClr val="tx1">
                    <a:lumMod val="75000"/>
                    <a:lumOff val="25000"/>
                  </a:schemeClr>
                </a:solidFill>
                <a:latin typeface="微软雅黑" panose="020B0503020204020204" pitchFamily="34" charset="-122"/>
                <a:ea typeface="微软雅黑" panose="020B0503020204020204" pitchFamily="34" charset="-122"/>
              </a:rPr>
              <a:t>驾驶员注意力集中</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、道路标线</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清晰、</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80</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公里</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小时以上</a:t>
            </a:r>
            <a:endPar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4187" y="4387071"/>
            <a:ext cx="3440685" cy="461665"/>
          </a:xfrm>
          <a:prstGeom prst="rect">
            <a:avLst/>
          </a:prstGeom>
          <a:noFill/>
        </p:spPr>
        <p:txBody>
          <a:bodyPr wrap="none" rtlCol="0">
            <a:spAutoFit/>
          </a:bodyPr>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北美、</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CT6</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、不需手握</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steer</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但驾驶员需注意路况</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不可自动变道，驶离高速公路需人工接管。</a:t>
            </a:r>
          </a:p>
        </p:txBody>
      </p:sp>
      <p:sp>
        <p:nvSpPr>
          <p:cNvPr id="6" name="TextBox 5"/>
          <p:cNvSpPr txBox="1"/>
          <p:nvPr/>
        </p:nvSpPr>
        <p:spPr>
          <a:xfrm>
            <a:off x="539552" y="3221794"/>
            <a:ext cx="2376264" cy="892552"/>
          </a:xfrm>
          <a:prstGeom prst="rect">
            <a:avLst/>
          </a:prstGeom>
          <a:noFill/>
        </p:spPr>
        <p:txBody>
          <a:bodyPr wrap="squar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硬件</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个摄像头</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毫米波雷达</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超声波传感器</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激光雷达</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746" y="1393304"/>
            <a:ext cx="5462320" cy="3050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39552" y="2643757"/>
            <a:ext cx="2952328" cy="430887"/>
          </a:xfrm>
          <a:prstGeom prst="rect">
            <a:avLst/>
          </a:prstGeom>
          <a:noFill/>
        </p:spPr>
        <p:txBody>
          <a:bodyPr wrap="squar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完成功能：</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实现车辆从零到车道最高限速之间的全部控制</a:t>
            </a:r>
            <a:endPar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133280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468868"/>
            <a:ext cx="461614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Cadillac Super Cruise</a:t>
            </a:r>
          </a:p>
        </p:txBody>
      </p:sp>
      <p:sp>
        <p:nvSpPr>
          <p:cNvPr id="2" name="TextBox 1"/>
          <p:cNvSpPr txBox="1"/>
          <p:nvPr/>
        </p:nvSpPr>
        <p:spPr>
          <a:xfrm>
            <a:off x="395536" y="953331"/>
            <a:ext cx="4032448"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方向盘绿灯状态：系统激活，状态</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正常</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703926"/>
            <a:ext cx="2520280" cy="1748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格 2"/>
          <p:cNvGraphicFramePr>
            <a:graphicFrameLocks noGrp="1"/>
          </p:cNvGraphicFramePr>
          <p:nvPr>
            <p:extLst>
              <p:ext uri="{D42A27DB-BD31-4B8C-83A1-F6EECF244321}">
                <p14:modId xmlns:p14="http://schemas.microsoft.com/office/powerpoint/2010/main" val="686107177"/>
              </p:ext>
            </p:extLst>
          </p:nvPr>
        </p:nvGraphicFramePr>
        <p:xfrm>
          <a:off x="222970" y="1578376"/>
          <a:ext cx="4176464" cy="2300647"/>
        </p:xfrm>
        <a:graphic>
          <a:graphicData uri="http://schemas.openxmlformats.org/drawingml/2006/table">
            <a:tbl>
              <a:tblPr firstRow="1" bandRow="1">
                <a:tableStyleId>{5C22544A-7EE6-4342-B048-85BDC9FD1C3A}</a:tableStyleId>
              </a:tblPr>
              <a:tblGrid>
                <a:gridCol w="460598"/>
                <a:gridCol w="3715866"/>
              </a:tblGrid>
              <a:tr h="357380">
                <a:tc>
                  <a:txBody>
                    <a:bodyPr/>
                    <a:lstStyle/>
                    <a:p>
                      <a:r>
                        <a:rPr lang="zh-CN" altLang="en-US" sz="1000" dirty="0" smtClean="0">
                          <a:latin typeface="微软雅黑" panose="020B0503020204020204" pitchFamily="34" charset="-122"/>
                          <a:ea typeface="微软雅黑" panose="020B0503020204020204" pitchFamily="34" charset="-122"/>
                        </a:rPr>
                        <a:t>等级</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000" dirty="0" smtClean="0">
                          <a:latin typeface="微软雅黑" panose="020B0503020204020204" pitchFamily="34" charset="-122"/>
                          <a:ea typeface="微软雅黑" panose="020B0503020204020204" pitchFamily="34" charset="-122"/>
                        </a:rPr>
                        <a:t>说明</a:t>
                      </a:r>
                      <a:endParaRPr lang="zh-CN" altLang="en-US" sz="1000" dirty="0">
                        <a:latin typeface="微软雅黑" panose="020B0503020204020204" pitchFamily="34" charset="-122"/>
                        <a:ea typeface="微软雅黑" panose="020B0503020204020204" pitchFamily="34" charset="-122"/>
                      </a:endParaRPr>
                    </a:p>
                  </a:txBody>
                  <a:tcPr anchor="ctr"/>
                </a:tc>
              </a:tr>
              <a:tr h="537510">
                <a:tc>
                  <a:txBody>
                    <a:bodyPr/>
                    <a:lstStyle/>
                    <a:p>
                      <a:r>
                        <a:rPr lang="zh-CN" altLang="en-US" sz="1000" b="1" dirty="0" smtClean="0">
                          <a:solidFill>
                            <a:schemeClr val="tx1">
                              <a:lumMod val="75000"/>
                              <a:lumOff val="25000"/>
                            </a:schemeClr>
                          </a:solidFill>
                          <a:latin typeface="微软雅黑" panose="020B0503020204020204" pitchFamily="34" charset="-122"/>
                          <a:ea typeface="微软雅黑" panose="020B0503020204020204" pitchFamily="34" charset="-122"/>
                        </a:rPr>
                        <a:t>一级警示</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警示方式及策略：灯带绿灯闪烁，车辆</a:t>
                      </a:r>
                      <a:r>
                        <a:rPr lang="zh-CN" altLang="en-US" sz="1000" u="sng" dirty="0" smtClean="0">
                          <a:solidFill>
                            <a:schemeClr val="tx1">
                              <a:lumMod val="75000"/>
                              <a:lumOff val="25000"/>
                            </a:schemeClr>
                          </a:solidFill>
                          <a:latin typeface="微软雅黑" panose="020B0503020204020204" pitchFamily="34" charset="-122"/>
                          <a:ea typeface="微软雅黑" panose="020B0503020204020204" pitchFamily="34" charset="-122"/>
                        </a:rPr>
                        <a:t>不采取控制措施</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消除机制：视线重新回到前方即可解除警示，如果视线没有回正，则进入二级警示</a:t>
                      </a:r>
                      <a:endParaRPr lang="zh-CN" altLang="en-US" sz="1000" dirty="0">
                        <a:latin typeface="微软雅黑" panose="020B0503020204020204" pitchFamily="34" charset="-122"/>
                        <a:ea typeface="微软雅黑" panose="020B0503020204020204" pitchFamily="34" charset="-122"/>
                      </a:endParaRPr>
                    </a:p>
                  </a:txBody>
                  <a:tcPr anchor="ctr"/>
                </a:tc>
              </a:tr>
              <a:tr h="572163">
                <a:tc>
                  <a:txBody>
                    <a:bodyPr/>
                    <a:lstStyle/>
                    <a:p>
                      <a:r>
                        <a:rPr lang="zh-CN" altLang="en-US" sz="1000" b="1" dirty="0" smtClean="0">
                          <a:solidFill>
                            <a:schemeClr val="tx1">
                              <a:lumMod val="75000"/>
                              <a:lumOff val="25000"/>
                            </a:schemeClr>
                          </a:solidFill>
                          <a:latin typeface="微软雅黑" panose="020B0503020204020204" pitchFamily="34" charset="-122"/>
                          <a:ea typeface="微软雅黑" panose="020B0503020204020204" pitchFamily="34" charset="-122"/>
                        </a:rPr>
                        <a:t>二级警示</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警示方式及策略：灯带红灯闪烁，</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Super Cruise </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功能退出，车辆</a:t>
                      </a:r>
                      <a:r>
                        <a:rPr lang="zh-CN" altLang="en-US" sz="1000" u="sng" dirty="0" smtClean="0">
                          <a:solidFill>
                            <a:schemeClr val="tx1">
                              <a:lumMod val="75000"/>
                              <a:lumOff val="25000"/>
                            </a:schemeClr>
                          </a:solidFill>
                          <a:latin typeface="微软雅黑" panose="020B0503020204020204" pitchFamily="34" charset="-122"/>
                          <a:ea typeface="微软雅黑" panose="020B0503020204020204" pitchFamily="34" charset="-122"/>
                        </a:rPr>
                        <a:t>减速或滑行</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，声音警示开启、座椅开始振动。</a:t>
                      </a:r>
                    </a:p>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消除机制：双手握住方向盘，否则进入三级警示。</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tc>
              </a:tr>
              <a:tr h="822464">
                <a:tc>
                  <a:txBody>
                    <a:bodyPr/>
                    <a:lstStyle/>
                    <a:p>
                      <a:r>
                        <a:rPr lang="zh-CN" altLang="en-US" sz="1000" b="1" dirty="0" smtClean="0">
                          <a:solidFill>
                            <a:schemeClr val="tx1">
                              <a:lumMod val="75000"/>
                              <a:lumOff val="25000"/>
                            </a:schemeClr>
                          </a:solidFill>
                          <a:latin typeface="微软雅黑" panose="020B0503020204020204" pitchFamily="34" charset="-122"/>
                          <a:ea typeface="微软雅黑" panose="020B0503020204020204" pitchFamily="34" charset="-122"/>
                        </a:rPr>
                        <a:t>三级警示</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警示方式及策略：灯带红灯闪烁，</a:t>
                      </a:r>
                      <a:r>
                        <a:rPr lang="zh-CN" altLang="en-US" sz="1000" u="sng" dirty="0" smtClean="0">
                          <a:solidFill>
                            <a:schemeClr val="tx1">
                              <a:lumMod val="75000"/>
                              <a:lumOff val="25000"/>
                            </a:schemeClr>
                          </a:solidFill>
                          <a:latin typeface="微软雅黑" panose="020B0503020204020204" pitchFamily="34" charset="-122"/>
                          <a:ea typeface="微软雅黑" panose="020B0503020204020204" pitchFamily="34" charset="-122"/>
                        </a:rPr>
                        <a:t>车辆自动施加制动</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Super Cruise </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功能被锁定，声音警示开启，座椅开始振动，双闪开启，安吉星语音开始介入咨询驾驶员状态。</a:t>
                      </a:r>
                    </a:p>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消除机制：路边停车，重新启动车辆。</a:t>
                      </a:r>
                    </a:p>
                  </a:txBody>
                  <a:tcPr anchor="ctr"/>
                </a:tc>
              </a:tr>
            </a:tbl>
          </a:graphicData>
        </a:graphic>
      </p:graphicFrame>
      <p:sp>
        <p:nvSpPr>
          <p:cNvPr id="5" name="TextBox 4"/>
          <p:cNvSpPr txBox="1"/>
          <p:nvPr/>
        </p:nvSpPr>
        <p:spPr>
          <a:xfrm>
            <a:off x="290805" y="4187864"/>
            <a:ext cx="4042661" cy="400110"/>
          </a:xfrm>
          <a:prstGeom prst="rect">
            <a:avLst/>
          </a:prstGeom>
          <a:noFill/>
        </p:spPr>
        <p:txBody>
          <a:bodyPr wrap="square" rtlCol="0">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通用已经开始在国内采集高速公路高精度</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地图，</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2019 </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年会在国内落地，本土化工作，以及满足国内的标准、</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法规。</a:t>
            </a:r>
          </a:p>
        </p:txBody>
      </p:sp>
      <p:sp>
        <p:nvSpPr>
          <p:cNvPr id="6" name="TextBox 5"/>
          <p:cNvSpPr txBox="1"/>
          <p:nvPr/>
        </p:nvSpPr>
        <p:spPr>
          <a:xfrm>
            <a:off x="290805" y="4665498"/>
            <a:ext cx="4137179" cy="400110"/>
          </a:xfrm>
          <a:prstGeom prst="rect">
            <a:avLst/>
          </a:prstGeom>
          <a:noFill/>
        </p:spPr>
        <p:txBody>
          <a:bodyPr wrap="square" rtlCol="0">
            <a:spAutoFit/>
          </a:bodyPr>
          <a:lstStyle/>
          <a:p>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Find More</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000" i="1" dirty="0" smtClean="0">
                <a:solidFill>
                  <a:schemeClr val="tx1">
                    <a:lumMod val="75000"/>
                    <a:lumOff val="25000"/>
                  </a:schemeClr>
                </a:solidFill>
                <a:latin typeface="微软雅黑" panose="020B0503020204020204" pitchFamily="34" charset="-122"/>
                <a:ea typeface="微软雅黑" panose="020B0503020204020204" pitchFamily="34" charset="-122"/>
                <a:hlinkClick r:id="rId4"/>
              </a:rPr>
              <a:t>http</a:t>
            </a:r>
            <a:r>
              <a:rPr lang="en-US" altLang="zh-CN" sz="1000" i="1" dirty="0">
                <a:solidFill>
                  <a:schemeClr val="tx1">
                    <a:lumMod val="75000"/>
                    <a:lumOff val="25000"/>
                  </a:schemeClr>
                </a:solidFill>
                <a:latin typeface="微软雅黑" panose="020B0503020204020204" pitchFamily="34" charset="-122"/>
                <a:ea typeface="微软雅黑" panose="020B0503020204020204" pitchFamily="34" charset="-122"/>
                <a:hlinkClick r:id="rId4"/>
              </a:rPr>
              <a:t>://www.cadillac.com/ownership/vehicle-technology/super-cruise</a:t>
            </a:r>
            <a:endParaRPr lang="zh-CN" altLang="en-US" sz="1000" i="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0881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57880" y="200199"/>
            <a:ext cx="357010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Mercedes-Benz Drive Pilot</a:t>
            </a:r>
          </a:p>
        </p:txBody>
      </p:sp>
      <p:sp>
        <p:nvSpPr>
          <p:cNvPr id="3" name="TextBox 2"/>
          <p:cNvSpPr txBox="1"/>
          <p:nvPr/>
        </p:nvSpPr>
        <p:spPr>
          <a:xfrm>
            <a:off x="683568" y="908596"/>
            <a:ext cx="4176464" cy="1231106"/>
          </a:xfrm>
          <a:prstGeom prst="rect">
            <a:avLst/>
          </a:prstGeom>
          <a:noFill/>
        </p:spPr>
        <p:txBody>
          <a:bodyPr wrap="squar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一键激活</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Drive Pilot</a:t>
            </a:r>
          </a:p>
          <a:p>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车速保持</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车道保持</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自动变道</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人发出指令，传感器监控环境，车辆择机转向</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转弯减速</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限速标志识别</a:t>
            </a:r>
          </a:p>
        </p:txBody>
      </p:sp>
      <p:sp>
        <p:nvSpPr>
          <p:cNvPr id="4" name="TextBox 3"/>
          <p:cNvSpPr txBox="1"/>
          <p:nvPr/>
        </p:nvSpPr>
        <p:spPr>
          <a:xfrm>
            <a:off x="683568" y="2872556"/>
            <a:ext cx="3421770" cy="923330"/>
          </a:xfrm>
          <a:prstGeom prst="rect">
            <a:avLst/>
          </a:prstGeom>
          <a:noFill/>
        </p:spPr>
        <p:txBody>
          <a:bodyPr wrap="squar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警告模式：</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每</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隔</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10s</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做出一次响应，否则语音警示</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仍不回应，路中央紧急停车，开启危险警告灯，提醒其他</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车辆，联系梅赛德斯</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SOS(</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紧急求救</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服务</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539552" y="4731990"/>
            <a:ext cx="6843540" cy="246221"/>
          </a:xfrm>
          <a:prstGeom prst="rect">
            <a:avLst/>
          </a:prstGeom>
          <a:noFill/>
        </p:spPr>
        <p:txBody>
          <a:bodyPr wrap="none" rtlCol="0">
            <a:spAutoFit/>
          </a:bodyPr>
          <a:lstStyle/>
          <a:p>
            <a:r>
              <a:rPr lang="zh-CN" altLang="en-US" sz="1000" i="1" dirty="0" smtClean="0">
                <a:solidFill>
                  <a:schemeClr val="tx1">
                    <a:lumMod val="75000"/>
                    <a:lumOff val="25000"/>
                  </a:schemeClr>
                </a:solidFill>
                <a:latin typeface="微软雅黑" panose="020B0503020204020204" pitchFamily="34" charset="-122"/>
                <a:ea typeface="微软雅黑" panose="020B0503020204020204" pitchFamily="34" charset="-122"/>
              </a:rPr>
              <a:t>转弯时，车辆不会越过车道线，但不会行驶在车道中心</a:t>
            </a:r>
            <a:r>
              <a:rPr lang="en-US" altLang="zh-CN" sz="1000" i="1" dirty="0" smtClean="0">
                <a:solidFill>
                  <a:schemeClr val="tx1">
                    <a:lumMod val="75000"/>
                    <a:lumOff val="25000"/>
                  </a:schemeClr>
                </a:solidFill>
                <a:latin typeface="微软雅黑" panose="020B0503020204020204" pitchFamily="34" charset="-122"/>
                <a:ea typeface="微软雅黑" panose="020B0503020204020204" pitchFamily="34" charset="-122"/>
                <a:hlinkClick r:id="rId2"/>
              </a:rPr>
              <a:t>http</a:t>
            </a:r>
            <a:r>
              <a:rPr lang="en-US" altLang="zh-CN" sz="1000" i="1" dirty="0">
                <a:solidFill>
                  <a:schemeClr val="tx1">
                    <a:lumMod val="75000"/>
                    <a:lumOff val="25000"/>
                  </a:schemeClr>
                </a:solidFill>
                <a:latin typeface="微软雅黑" panose="020B0503020204020204" pitchFamily="34" charset="-122"/>
                <a:ea typeface="微软雅黑" panose="020B0503020204020204" pitchFamily="34" charset="-122"/>
                <a:hlinkClick r:id="rId2"/>
              </a:rPr>
              <a:t>://mp.weixin.qq.com/s/hB7AC3MMVWyixRrb9mzulA</a:t>
            </a:r>
            <a:endParaRPr lang="zh-CN" altLang="en-US" sz="1000" i="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436094" y="787574"/>
            <a:ext cx="1202573" cy="769441"/>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传感器</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个全景摄像头</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个毫米波雷达</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747466"/>
            <a:ext cx="4499110" cy="2984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69744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Audi Traffic </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Jam Pilot</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504567" y="833010"/>
            <a:ext cx="8029394"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当车速</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60km/</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小时，</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用户可以启动道路拥堵状况下的自动驾驶功能</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车辆会完全接管驾驶任务</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，直到系统通知用户再次接管。</a:t>
            </a:r>
          </a:p>
        </p:txBody>
      </p:sp>
      <p:sp>
        <p:nvSpPr>
          <p:cNvPr id="5" name="TextBox 4"/>
          <p:cNvSpPr txBox="1"/>
          <p:nvPr/>
        </p:nvSpPr>
        <p:spPr>
          <a:xfrm>
            <a:off x="395536" y="1525310"/>
            <a:ext cx="3073662" cy="1046440"/>
          </a:xfrm>
          <a:prstGeom prst="rect">
            <a:avLst/>
          </a:prstGeom>
          <a:noFill/>
        </p:spPr>
        <p:txBody>
          <a:bodyPr wrap="squar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激活条件</a:t>
            </a:r>
            <a:r>
              <a:rPr lang="zh-CN" altLang="en-US" sz="10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0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buAutoNum type="arabicPeriod"/>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速度</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不超过每小时</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60</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公里；</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buAutoNum type="arabicPeriod"/>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只能</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用在由物理隔断区分双向车道的高速路或快速</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路上；</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3</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遵循国家交通</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法规和相关</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政策。</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1323342"/>
            <a:ext cx="5472608" cy="364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536" y="2853323"/>
            <a:ext cx="3125716" cy="2111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3491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57880" y="200199"/>
            <a:ext cx="29940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Volvo Pilot </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Assist II </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068016789"/>
              </p:ext>
            </p:extLst>
          </p:nvPr>
        </p:nvGraphicFramePr>
        <p:xfrm>
          <a:off x="683568" y="1059582"/>
          <a:ext cx="4896544" cy="1280160"/>
        </p:xfrm>
        <a:graphic>
          <a:graphicData uri="http://schemas.openxmlformats.org/drawingml/2006/table">
            <a:tbl>
              <a:tblPr firstRow="1" bandRow="1">
                <a:tableStyleId>{5C22544A-7EE6-4342-B048-85BDC9FD1C3A}</a:tableStyleId>
              </a:tblPr>
              <a:tblGrid>
                <a:gridCol w="1167983"/>
                <a:gridCol w="3728561"/>
              </a:tblGrid>
              <a:tr h="216024">
                <a:tc>
                  <a:txBody>
                    <a:bodyPr/>
                    <a:lstStyle/>
                    <a:p>
                      <a:r>
                        <a:rPr lang="en-US" altLang="zh-CN" sz="1000" b="1" dirty="0" smtClean="0"/>
                        <a:t>City</a:t>
                      </a:r>
                      <a:r>
                        <a:rPr lang="en-US" altLang="zh-CN" sz="1000" b="1" baseline="0" dirty="0" smtClean="0"/>
                        <a:t> Safety</a:t>
                      </a:r>
                      <a:endParaRPr lang="zh-CN" altLang="en-US" sz="1000" b="1" dirty="0"/>
                    </a:p>
                  </a:txBody>
                  <a:tcPr/>
                </a:tc>
                <a:tc>
                  <a:txBody>
                    <a:bodyPr/>
                    <a:lstStyle/>
                    <a:p>
                      <a:pPr algn="ctr"/>
                      <a:r>
                        <a:rPr lang="en-US" altLang="zh-CN" sz="1000" b="1" dirty="0" smtClean="0"/>
                        <a:t>Definition</a:t>
                      </a:r>
                      <a:endParaRPr lang="zh-CN" altLang="en-US" sz="1000" b="1" dirty="0"/>
                    </a:p>
                  </a:txBody>
                  <a:tcPr/>
                </a:tc>
              </a:tr>
              <a:tr h="260216">
                <a:tc>
                  <a:txBody>
                    <a:bodyPr/>
                    <a:lstStyle/>
                    <a:p>
                      <a:r>
                        <a:rPr lang="en-US" altLang="zh-CN" sz="1000" dirty="0" smtClean="0"/>
                        <a:t>Blind Spot Information</a:t>
                      </a:r>
                      <a:endParaRPr lang="zh-CN" altLang="en-US" sz="1000" dirty="0"/>
                    </a:p>
                  </a:txBody>
                  <a:tcPr/>
                </a:tc>
                <a:tc>
                  <a:txBody>
                    <a:bodyPr/>
                    <a:lstStyle/>
                    <a:p>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通知盲点区域存在其他车辆以及相邻车道正在迅速驶近</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tc>
              </a:tr>
              <a:tr h="216024">
                <a:tc>
                  <a:txBody>
                    <a:bodyPr/>
                    <a:lstStyle/>
                    <a:p>
                      <a:r>
                        <a:rPr lang="en-US" altLang="zh-CN" sz="1000" dirty="0" smtClean="0"/>
                        <a:t>Cross Traffic Alert</a:t>
                      </a:r>
                      <a:endParaRPr lang="zh-CN" altLang="en-US" sz="1000" dirty="0"/>
                    </a:p>
                  </a:txBody>
                  <a:tcPr/>
                </a:tc>
                <a:tc>
                  <a:txBody>
                    <a:bodyPr/>
                    <a:lstStyle/>
                    <a:p>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与</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BSI</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相辅相成，检测车辆后方交通情况并发出警告，</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CTA</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在挂入倒档或车辆倒退时启用</a:t>
                      </a:r>
                      <a:endPar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endParaRPr>
                    </a:p>
                  </a:txBody>
                  <a:tcPr/>
                </a:tc>
              </a:tr>
              <a:tr h="234026">
                <a:tc>
                  <a:txBody>
                    <a:bodyPr/>
                    <a:lstStyle/>
                    <a:p>
                      <a:r>
                        <a:rPr lang="en-US" altLang="zh-CN" sz="1000" dirty="0" smtClean="0"/>
                        <a:t>LKA</a:t>
                      </a:r>
                      <a:endParaRPr lang="zh-CN" altLang="en-US" sz="1000" dirty="0"/>
                    </a:p>
                  </a:txBody>
                  <a:tcPr/>
                </a:tc>
                <a:tc>
                  <a:txBody>
                    <a:bodyPr/>
                    <a:lstStyle/>
                    <a:p>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车道保持</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tc>
              </a:tr>
            </a:tbl>
          </a:graphicData>
        </a:graphic>
      </p:graphicFrame>
      <p:sp>
        <p:nvSpPr>
          <p:cNvPr id="4" name="TextBox 3"/>
          <p:cNvSpPr txBox="1"/>
          <p:nvPr/>
        </p:nvSpPr>
        <p:spPr>
          <a:xfrm>
            <a:off x="683568" y="748516"/>
            <a:ext cx="954107"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驾驶员支持</a:t>
            </a:r>
          </a:p>
        </p:txBody>
      </p:sp>
      <p:graphicFrame>
        <p:nvGraphicFramePr>
          <p:cNvPr id="6" name="表格 5"/>
          <p:cNvGraphicFramePr>
            <a:graphicFrameLocks noGrp="1"/>
          </p:cNvGraphicFramePr>
          <p:nvPr>
            <p:extLst>
              <p:ext uri="{D42A27DB-BD31-4B8C-83A1-F6EECF244321}">
                <p14:modId xmlns:p14="http://schemas.microsoft.com/office/powerpoint/2010/main" val="1774548318"/>
              </p:ext>
            </p:extLst>
          </p:nvPr>
        </p:nvGraphicFramePr>
        <p:xfrm>
          <a:off x="683568" y="2498958"/>
          <a:ext cx="4896544" cy="1584960"/>
        </p:xfrm>
        <a:graphic>
          <a:graphicData uri="http://schemas.openxmlformats.org/drawingml/2006/table">
            <a:tbl>
              <a:tblPr firstRow="1" bandRow="1">
                <a:tableStyleId>{5C22544A-7EE6-4342-B048-85BDC9FD1C3A}</a:tableStyleId>
              </a:tblPr>
              <a:tblGrid>
                <a:gridCol w="1167983"/>
                <a:gridCol w="3728561"/>
              </a:tblGrid>
              <a:tr h="370840">
                <a:tc>
                  <a:txBody>
                    <a:bodyPr/>
                    <a:lstStyle/>
                    <a:p>
                      <a:r>
                        <a:rPr lang="zh-CN" altLang="en-US" sz="1000" dirty="0" smtClean="0">
                          <a:latin typeface="微软雅黑" panose="020B0503020204020204" pitchFamily="34" charset="-122"/>
                          <a:ea typeface="微软雅黑" panose="020B0503020204020204" pitchFamily="34" charset="-122"/>
                        </a:rPr>
                        <a:t>避免碰撞风险的转向辅助</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r>
                        <a:rPr lang="zh-CN" altLang="en-US" sz="1000" dirty="0" smtClean="0">
                          <a:latin typeface="微软雅黑" panose="020B0503020204020204" pitchFamily="34" charset="-122"/>
                          <a:ea typeface="微软雅黑" panose="020B0503020204020204" pitchFamily="34" charset="-122"/>
                        </a:rPr>
                        <a:t>通过控制车辆主动驶回原车道和</a:t>
                      </a:r>
                      <a:r>
                        <a:rPr lang="en-US" altLang="zh-CN" sz="1000"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或迂回行驶，帮助减少车辆无意中偏离原车道和</a:t>
                      </a:r>
                      <a:r>
                        <a:rPr lang="en-US" altLang="zh-CN" sz="1000" dirty="0" smtClean="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或与其他车辆障碍物发生碰撞风险</a:t>
                      </a:r>
                      <a:endParaRPr lang="zh-CN" altLang="en-US" sz="1000" dirty="0">
                        <a:latin typeface="微软雅黑" panose="020B0503020204020204" pitchFamily="34" charset="-122"/>
                        <a:ea typeface="微软雅黑" panose="020B0503020204020204" pitchFamily="34" charset="-122"/>
                      </a:endParaRPr>
                    </a:p>
                  </a:txBody>
                  <a:tcPr anchor="ctr"/>
                </a:tc>
              </a:tr>
              <a:tr h="265440">
                <a:tc>
                  <a:txBody>
                    <a:bodyPr/>
                    <a:lstStyle/>
                    <a:p>
                      <a:r>
                        <a:rPr lang="zh-CN" altLang="en-US" sz="1000" dirty="0" smtClean="0">
                          <a:latin typeface="微软雅黑" panose="020B0503020204020204" pitchFamily="34" charset="-122"/>
                          <a:ea typeface="微软雅黑" panose="020B0503020204020204" pitchFamily="34" charset="-122"/>
                        </a:rPr>
                        <a:t>避免驶离路面风险的转向辅助</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smtClean="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txBody>
                  <a:tcPr anchor="ctr"/>
                </a:tc>
              </a:tr>
              <a:tr h="254640">
                <a:tc>
                  <a:txBody>
                    <a:bodyPr/>
                    <a:lstStyle/>
                    <a:p>
                      <a:r>
                        <a:rPr lang="zh-CN" altLang="en-US" sz="1000" dirty="0" smtClean="0">
                          <a:latin typeface="微软雅黑" panose="020B0503020204020204" pitchFamily="34" charset="-122"/>
                          <a:ea typeface="微软雅黑" panose="020B0503020204020204" pitchFamily="34" charset="-122"/>
                        </a:rPr>
                        <a:t>避免正面碰撞风险的转向辅助</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smtClean="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txBody>
                  <a:tcPr anchor="ctr"/>
                </a:tc>
              </a:tr>
              <a:tr h="230232">
                <a:tc>
                  <a:txBody>
                    <a:bodyPr/>
                    <a:lstStyle/>
                    <a:p>
                      <a:r>
                        <a:rPr lang="zh-CN" altLang="en-US" sz="1000" dirty="0" smtClean="0">
                          <a:latin typeface="微软雅黑" panose="020B0503020204020204" pitchFamily="34" charset="-122"/>
                          <a:ea typeface="微软雅黑" panose="020B0503020204020204" pitchFamily="34" charset="-122"/>
                        </a:rPr>
                        <a:t>避免追尾碰撞风险的转向辅助</a:t>
                      </a:r>
                      <a:endParaRPr lang="zh-CN" altLang="en-US" sz="1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000" dirty="0" smtClean="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580616459"/>
              </p:ext>
            </p:extLst>
          </p:nvPr>
        </p:nvGraphicFramePr>
        <p:xfrm>
          <a:off x="683568" y="4255358"/>
          <a:ext cx="7848872" cy="548640"/>
        </p:xfrm>
        <a:graphic>
          <a:graphicData uri="http://schemas.openxmlformats.org/drawingml/2006/table">
            <a:tbl>
              <a:tblPr firstRow="1" bandRow="1">
                <a:tableStyleId>{5C22544A-7EE6-4342-B048-85BDC9FD1C3A}</a:tableStyleId>
              </a:tblPr>
              <a:tblGrid>
                <a:gridCol w="1152128"/>
                <a:gridCol w="6696744"/>
              </a:tblGrid>
              <a:tr h="349099">
                <a:tc>
                  <a:txBody>
                    <a:bodyPr/>
                    <a:lstStyle/>
                    <a:p>
                      <a:r>
                        <a:rPr lang="en-US" altLang="zh-CN" sz="1000" dirty="0" smtClean="0">
                          <a:latin typeface="微软雅黑" panose="020B0503020204020204" pitchFamily="34" charset="-122"/>
                          <a:ea typeface="微软雅黑" panose="020B0503020204020204" pitchFamily="34" charset="-122"/>
                        </a:rPr>
                        <a:t>Pilot</a:t>
                      </a:r>
                      <a:r>
                        <a:rPr lang="en-US" altLang="zh-CN" sz="1000" baseline="0" dirty="0" smtClean="0">
                          <a:latin typeface="微软雅黑" panose="020B0503020204020204" pitchFamily="34" charset="-122"/>
                          <a:ea typeface="微软雅黑" panose="020B0503020204020204" pitchFamily="34" charset="-122"/>
                        </a:rPr>
                        <a:t> Assist II </a:t>
                      </a:r>
                    </a:p>
                  </a:txBody>
                  <a:tcPr anchor="ctr"/>
                </a:tc>
                <a:tc>
                  <a:txBody>
                    <a:bodyPr/>
                    <a:lstStyle/>
                    <a:p>
                      <a:r>
                        <a:rPr lang="zh-CN" altLang="en-US" sz="1000" dirty="0" smtClean="0">
                          <a:latin typeface="微软雅黑" panose="020B0503020204020204" pitchFamily="34" charset="-122"/>
                          <a:ea typeface="微软雅黑" panose="020B0503020204020204" pitchFamily="34" charset="-122"/>
                        </a:rPr>
                        <a:t>可帮助车辆保持在车道内并保持与前车预设距离，前提要使用转向辅助功能，需驾驶员双手握住方向盘且车道标线清晰可见。该功能启用后，驾驶员显示屏显示绿色方向盘符号。</a:t>
                      </a:r>
                      <a:r>
                        <a:rPr lang="en-US" altLang="zh-CN" sz="1000" dirty="0" smtClean="0">
                          <a:latin typeface="微软雅黑" panose="020B0503020204020204" pitchFamily="34" charset="-122"/>
                          <a:ea typeface="微软雅黑" panose="020B0503020204020204" pitchFamily="34" charset="-122"/>
                        </a:rPr>
                        <a:t>Pilot</a:t>
                      </a:r>
                      <a:r>
                        <a:rPr lang="zh-CN" altLang="en-US" sz="1000" dirty="0" smtClean="0">
                          <a:latin typeface="微软雅黑" panose="020B0503020204020204" pitchFamily="34" charset="-122"/>
                          <a:ea typeface="微软雅黑" panose="020B0503020204020204" pitchFamily="34" charset="-122"/>
                        </a:rPr>
                        <a:t>车速从</a:t>
                      </a:r>
                      <a:r>
                        <a:rPr lang="en-US" altLang="zh-CN" sz="1000" dirty="0" smtClean="0">
                          <a:latin typeface="微软雅黑" panose="020B0503020204020204" pitchFamily="34" charset="-122"/>
                          <a:ea typeface="微软雅黑" panose="020B0503020204020204" pitchFamily="34" charset="-122"/>
                        </a:rPr>
                        <a:t>60km/h</a:t>
                      </a:r>
                      <a:r>
                        <a:rPr lang="zh-CN" altLang="en-US" sz="1000" dirty="0" smtClean="0">
                          <a:latin typeface="微软雅黑" panose="020B0503020204020204" pitchFamily="34" charset="-122"/>
                          <a:ea typeface="微软雅黑" panose="020B0503020204020204" pitchFamily="34" charset="-122"/>
                        </a:rPr>
                        <a:t>至</a:t>
                      </a:r>
                      <a:r>
                        <a:rPr lang="en-US" altLang="zh-CN" sz="1000" dirty="0" smtClean="0">
                          <a:latin typeface="微软雅黑" panose="020B0503020204020204" pitchFamily="34" charset="-122"/>
                          <a:ea typeface="微软雅黑" panose="020B0503020204020204" pitchFamily="34" charset="-122"/>
                        </a:rPr>
                        <a:t>130km/h.</a:t>
                      </a:r>
                    </a:p>
                    <a:p>
                      <a:r>
                        <a:rPr lang="zh-CN" altLang="en-US" sz="1000" dirty="0" smtClean="0">
                          <a:latin typeface="微软雅黑" panose="020B0503020204020204" pitchFamily="34" charset="-122"/>
                          <a:ea typeface="微软雅黑" panose="020B0503020204020204" pitchFamily="34" charset="-122"/>
                        </a:rPr>
                        <a:t>可实现</a:t>
                      </a:r>
                      <a:r>
                        <a:rPr lang="en-US" altLang="zh-CN" sz="1000" dirty="0" smtClean="0">
                          <a:latin typeface="微软雅黑" panose="020B0503020204020204" pitchFamily="34" charset="-122"/>
                          <a:ea typeface="微软雅黑" panose="020B0503020204020204" pitchFamily="34" charset="-122"/>
                        </a:rPr>
                        <a:t>ACC</a:t>
                      </a:r>
                      <a:r>
                        <a:rPr lang="zh-CN" altLang="en-US" sz="1000" dirty="0" smtClean="0">
                          <a:latin typeface="微软雅黑" panose="020B0503020204020204" pitchFamily="34" charset="-122"/>
                          <a:ea typeface="微软雅黑" panose="020B0503020204020204" pitchFamily="34" charset="-122"/>
                        </a:rPr>
                        <a:t>、</a:t>
                      </a:r>
                      <a:r>
                        <a:rPr lang="en-US" altLang="zh-CN" sz="1000" dirty="0" smtClean="0">
                          <a:latin typeface="微软雅黑" panose="020B0503020204020204" pitchFamily="34" charset="-122"/>
                          <a:ea typeface="微软雅黑" panose="020B0503020204020204" pitchFamily="34" charset="-122"/>
                        </a:rPr>
                        <a:t>LKA</a:t>
                      </a:r>
                      <a:r>
                        <a:rPr lang="zh-CN" altLang="en-US" sz="1000" dirty="0" smtClean="0">
                          <a:latin typeface="微软雅黑" panose="020B0503020204020204" pitchFamily="34" charset="-122"/>
                          <a:ea typeface="微软雅黑" panose="020B0503020204020204" pitchFamily="34" charset="-122"/>
                        </a:rPr>
                        <a:t>、主动转向、拥堵排队等功能。</a:t>
                      </a:r>
                      <a:endParaRPr lang="zh-CN" altLang="en-US" sz="1000" dirty="0">
                        <a:latin typeface="微软雅黑" panose="020B0503020204020204" pitchFamily="34" charset="-122"/>
                        <a:ea typeface="微软雅黑" panose="020B0503020204020204" pitchFamily="34" charset="-122"/>
                      </a:endParaRPr>
                    </a:p>
                  </a:txBody>
                  <a:tcPr/>
                </a:tc>
              </a:tr>
            </a:tbl>
          </a:graphicData>
        </a:graphic>
      </p:graphicFrame>
      <p:sp>
        <p:nvSpPr>
          <p:cNvPr id="5" name="TextBox 4"/>
          <p:cNvSpPr txBox="1"/>
          <p:nvPr/>
        </p:nvSpPr>
        <p:spPr>
          <a:xfrm>
            <a:off x="6319737" y="2697856"/>
            <a:ext cx="1253555" cy="830997"/>
          </a:xfrm>
          <a:prstGeom prst="rect">
            <a:avLst/>
          </a:prstGeom>
          <a:noFill/>
          <a:ln>
            <a:solidFill>
              <a:schemeClr val="tx1"/>
            </a:solidFill>
          </a:ln>
        </p:spPr>
        <p:txBody>
          <a:bodyPr wrap="square" rtlCol="0">
            <a:spAutoFit/>
          </a:bodyPr>
          <a:lstStyle/>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传感器</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摄像头</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超声波雷达</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毫米波雷达</a:t>
            </a:r>
          </a:p>
        </p:txBody>
      </p:sp>
      <p:sp>
        <p:nvSpPr>
          <p:cNvPr id="8" name="TextBox 7"/>
          <p:cNvSpPr txBox="1"/>
          <p:nvPr/>
        </p:nvSpPr>
        <p:spPr>
          <a:xfrm>
            <a:off x="6196905" y="1230020"/>
            <a:ext cx="2232248" cy="830997"/>
          </a:xfrm>
          <a:prstGeom prst="rect">
            <a:avLst/>
          </a:prstGeom>
          <a:noFill/>
          <a:ln>
            <a:solidFill>
              <a:schemeClr val="tx1"/>
            </a:solidFill>
          </a:ln>
        </p:spPr>
        <p:txBody>
          <a:bodyPr wrap="square" rtlCol="0">
            <a:spAutoFit/>
          </a:bodyPr>
          <a:lstStyle/>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City Safety</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传感器</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大陆</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MF4x0</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模组包含摄像头和激光雷达</a:t>
            </a:r>
          </a:p>
        </p:txBody>
      </p:sp>
      <p:sp>
        <p:nvSpPr>
          <p:cNvPr id="9" name="左箭头 8"/>
          <p:cNvSpPr/>
          <p:nvPr/>
        </p:nvSpPr>
        <p:spPr>
          <a:xfrm>
            <a:off x="5652120" y="1535356"/>
            <a:ext cx="504056" cy="220324"/>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6838503" y="3579862"/>
            <a:ext cx="216024" cy="50405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019483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1305</TotalTime>
  <Words>1530</Words>
  <Application>Microsoft Office PowerPoint</Application>
  <PresentationFormat>全屏显示(16:9)</PresentationFormat>
  <Paragraphs>191</Paragraphs>
  <Slides>17</Slides>
  <Notes>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17</vt:i4>
      </vt:variant>
    </vt:vector>
  </HeadingPairs>
  <TitlesOfParts>
    <vt:vector size="20" baseType="lpstr">
      <vt:lpstr>Office 主题</vt:lpstr>
      <vt:lpstr>Acrobat Document</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subject>丫丫精饰</dc:subject>
  <dc:creator>丫丫精饰</dc:creator>
  <cp:keywords>https:/cyppt.taobao.com</cp:keywords>
  <dc:description>https://cyppt.taobao.com/</dc:description>
  <cp:lastModifiedBy>兴云新能源-姜泉</cp:lastModifiedBy>
  <cp:revision>522</cp:revision>
  <dcterms:created xsi:type="dcterms:W3CDTF">2015-12-11T17:46:00Z</dcterms:created>
  <dcterms:modified xsi:type="dcterms:W3CDTF">2018-02-07T08:01:09Z</dcterms:modified>
  <cp:category>https://cyppt.taobao.com/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2052-10.1.0.7022</vt:lpwstr>
  </property>
</Properties>
</file>